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sldIdLst>
    <p:sldId id="450" r:id="rId2"/>
    <p:sldId id="458" r:id="rId3"/>
    <p:sldId id="463" r:id="rId4"/>
    <p:sldId id="327" r:id="rId5"/>
    <p:sldId id="328" r:id="rId6"/>
    <p:sldId id="394" r:id="rId7"/>
    <p:sldId id="354" r:id="rId8"/>
    <p:sldId id="355" r:id="rId9"/>
    <p:sldId id="356" r:id="rId10"/>
    <p:sldId id="462" r:id="rId11"/>
    <p:sldId id="455" r:id="rId12"/>
    <p:sldId id="452" r:id="rId13"/>
    <p:sldId id="46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1B7356-E62B-45B0-9381-E9F1854D6AFB}">
          <p14:sldIdLst>
            <p14:sldId id="450"/>
            <p14:sldId id="458"/>
            <p14:sldId id="463"/>
            <p14:sldId id="327"/>
            <p14:sldId id="328"/>
            <p14:sldId id="394"/>
            <p14:sldId id="354"/>
            <p14:sldId id="355"/>
            <p14:sldId id="356"/>
            <p14:sldId id="462"/>
            <p14:sldId id="455"/>
            <p14:sldId id="452"/>
            <p14:sldId id="4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6FF"/>
    <a:srgbClr val="4A56FF"/>
    <a:srgbClr val="00FF00"/>
    <a:srgbClr val="00FF92"/>
    <a:srgbClr val="28FF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autoAdjust="0"/>
    <p:restoredTop sz="94003"/>
  </p:normalViewPr>
  <p:slideViewPr>
    <p:cSldViewPr snapToGrid="0" snapToObjects="1">
      <p:cViewPr>
        <p:scale>
          <a:sx n="110" d="100"/>
          <a:sy n="110" d="100"/>
        </p:scale>
        <p:origin x="1896" y="1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BF7BB-EB9D-0847-A2D5-9D07CD186379}" type="datetimeFigureOut">
              <a:rPr lang="en-US" smtClean="0"/>
              <a:t>7/5/19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2D5096-F11F-2744-90EE-CC197F732503}" type="slidenum">
              <a:rPr lang="en-US" smtClean="0"/>
              <a:t>‹#›</a:t>
            </a:fld>
            <a:endParaRPr lang="en-US"/>
          </a:p>
        </p:txBody>
      </p:sp>
    </p:spTree>
    <p:extLst>
      <p:ext uri="{BB962C8B-B14F-4D97-AF65-F5344CB8AC3E}">
        <p14:creationId xmlns:p14="http://schemas.microsoft.com/office/powerpoint/2010/main" val="15633820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nps.ucsd.edu/ProteoSAFe/gnpslibraryspectrum.jsp?SpectrumID=CCMSLIB00000075070" TargetMode="External"/><Relationship Id="rId4" Type="http://schemas.openxmlformats.org/officeDocument/2006/relationships/hyperlink" Target="https://gnps.ucsd.edu/ProteoSAFe/gnpslibraryspectrum.jsp?SpectrumID=CCMSLIB00000075068"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05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As MS fragmentation of </a:t>
            </a:r>
            <a:r>
              <a:rPr lang="fr-FR" sz="1200" kern="1200" dirty="0" err="1" smtClean="0">
                <a:solidFill>
                  <a:schemeClr val="tx1"/>
                </a:solidFill>
                <a:effectLst/>
                <a:latin typeface="+mn-lt"/>
                <a:ea typeface="+mn-ea"/>
                <a:cs typeface="+mn-cs"/>
              </a:rPr>
              <a:t>each</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individual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molecule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results</a:t>
            </a:r>
            <a:r>
              <a:rPr lang="fr-FR" sz="1200" kern="1200" dirty="0" smtClean="0">
                <a:solidFill>
                  <a:schemeClr val="tx1"/>
                </a:solidFill>
                <a:effectLst/>
                <a:latin typeface="+mn-lt"/>
                <a:ea typeface="+mn-ea"/>
                <a:cs typeface="+mn-cs"/>
              </a:rPr>
              <a:t> in a unique MS/MS </a:t>
            </a:r>
            <a:r>
              <a:rPr lang="fr-FR" sz="1200" kern="1200" dirty="0" err="1" smtClean="0">
                <a:solidFill>
                  <a:schemeClr val="tx1"/>
                </a:solidFill>
                <a:effectLst/>
                <a:latin typeface="+mn-lt"/>
                <a:ea typeface="+mn-ea"/>
                <a:cs typeface="+mn-cs"/>
              </a:rPr>
              <a:t>fingerprint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decided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develop</a:t>
            </a:r>
            <a:r>
              <a:rPr lang="fr-FR" sz="1200" kern="1200" dirty="0" smtClean="0">
                <a:solidFill>
                  <a:schemeClr val="tx1"/>
                </a:solidFill>
                <a:effectLst/>
                <a:latin typeface="+mn-lt"/>
                <a:ea typeface="+mn-ea"/>
                <a:cs typeface="+mn-cs"/>
              </a:rPr>
              <a:t> network-</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workflows</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organize</a:t>
            </a:r>
            <a:r>
              <a:rPr lang="fr-FR" sz="1200" kern="1200" dirty="0" smtClean="0">
                <a:solidFill>
                  <a:schemeClr val="tx1"/>
                </a:solidFill>
                <a:effectLst/>
                <a:latin typeface="+mn-lt"/>
                <a:ea typeface="+mn-ea"/>
                <a:cs typeface="+mn-cs"/>
              </a:rPr>
              <a:t> large data sets of tandem mass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on the </a:t>
            </a:r>
            <a:r>
              <a:rPr lang="fr-FR" sz="1200" kern="1200" dirty="0" err="1" smtClean="0">
                <a:solidFill>
                  <a:schemeClr val="tx1"/>
                </a:solidFill>
                <a:effectLst/>
                <a:latin typeface="+mn-lt"/>
                <a:ea typeface="+mn-ea"/>
                <a:cs typeface="+mn-cs"/>
              </a:rPr>
              <a:t>similarity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between</a:t>
            </a:r>
            <a:r>
              <a:rPr lang="fr-FR" sz="1200" kern="1200" dirty="0" smtClean="0">
                <a:solidFill>
                  <a:schemeClr val="tx1"/>
                </a:solidFill>
                <a:effectLst/>
                <a:latin typeface="+mn-lt"/>
                <a:ea typeface="+mn-ea"/>
                <a:cs typeface="+mn-cs"/>
              </a:rPr>
              <a:t> fragmentation patterns of </a:t>
            </a:r>
            <a:r>
              <a:rPr lang="fr-FR" sz="1200" kern="1200" dirty="0" err="1" smtClean="0">
                <a:solidFill>
                  <a:schemeClr val="tx1"/>
                </a:solidFill>
                <a:effectLst/>
                <a:latin typeface="+mn-lt"/>
                <a:ea typeface="+mn-ea"/>
                <a:cs typeface="+mn-cs"/>
              </a:rPr>
              <a:t>different</a:t>
            </a:r>
            <a:r>
              <a:rPr lang="fr-FR" sz="1200" kern="1200" dirty="0" smtClean="0">
                <a:solidFill>
                  <a:schemeClr val="tx1"/>
                </a:solidFill>
                <a:effectLst/>
                <a:latin typeface="+mn-lt"/>
                <a:ea typeface="+mn-ea"/>
                <a:cs typeface="+mn-cs"/>
              </a:rPr>
              <a:t>, but </a:t>
            </a:r>
            <a:r>
              <a:rPr lang="fr-FR" sz="1200" kern="1200" dirty="0" err="1" smtClean="0">
                <a:solidFill>
                  <a:schemeClr val="tx1"/>
                </a:solidFill>
                <a:effectLst/>
                <a:latin typeface="+mn-lt"/>
                <a:ea typeface="+mn-ea"/>
                <a:cs typeface="+mn-cs"/>
              </a:rPr>
              <a:t>related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ions. By </a:t>
            </a:r>
            <a:r>
              <a:rPr lang="fr-FR" sz="1200" kern="1200" dirty="0" err="1" smtClean="0">
                <a:solidFill>
                  <a:schemeClr val="tx1"/>
                </a:solidFill>
                <a:effectLst/>
                <a:latin typeface="+mn-lt"/>
                <a:ea typeface="+mn-ea"/>
                <a:cs typeface="+mn-cs"/>
              </a:rPr>
              <a:t>using</a:t>
            </a:r>
            <a:r>
              <a:rPr lang="fr-FR" sz="1200" kern="1200" dirty="0" smtClean="0">
                <a:solidFill>
                  <a:schemeClr val="tx1"/>
                </a:solidFill>
                <a:effectLst/>
                <a:latin typeface="+mn-lt"/>
                <a:ea typeface="+mn-ea"/>
                <a:cs typeface="+mn-cs"/>
              </a:rPr>
              <a:t> a variation of spectral networks </a:t>
            </a:r>
            <a:r>
              <a:rPr lang="fr-FR" sz="1200" kern="1200" dirty="0" err="1" smtClean="0">
                <a:solidFill>
                  <a:schemeClr val="tx1"/>
                </a:solidFill>
                <a:effectLst/>
                <a:latin typeface="+mn-lt"/>
                <a:ea typeface="+mn-ea"/>
                <a:cs typeface="+mn-cs"/>
              </a:rPr>
              <a:t>designed</a:t>
            </a:r>
            <a:r>
              <a:rPr lang="fr-FR" sz="1200" kern="1200" dirty="0" smtClean="0">
                <a:solidFill>
                  <a:schemeClr val="tx1"/>
                </a:solidFill>
                <a:effectLst/>
                <a:latin typeface="+mn-lt"/>
                <a:ea typeface="+mn-ea"/>
                <a:cs typeface="+mn-cs"/>
              </a:rPr>
              <a:t> for </a:t>
            </a:r>
            <a:r>
              <a:rPr lang="fr-FR" sz="1200" kern="1200" dirty="0" err="1" smtClean="0">
                <a:solidFill>
                  <a:schemeClr val="tx1"/>
                </a:solidFill>
                <a:effectLst/>
                <a:latin typeface="+mn-lt"/>
                <a:ea typeface="+mn-ea"/>
                <a:cs typeface="+mn-cs"/>
              </a:rPr>
              <a:t>proteomic</a:t>
            </a:r>
            <a:r>
              <a:rPr lang="fr-FR" sz="1200" kern="1200" dirty="0" smtClean="0">
                <a:solidFill>
                  <a:schemeClr val="tx1"/>
                </a:solidFill>
                <a:effectLst/>
                <a:latin typeface="+mn-lt"/>
                <a:ea typeface="+mn-ea"/>
                <a:cs typeface="+mn-cs"/>
              </a:rPr>
              <a:t> applications, the data are </a:t>
            </a:r>
            <a:r>
              <a:rPr lang="fr-FR" sz="1200" kern="1200" dirty="0" err="1" smtClean="0">
                <a:solidFill>
                  <a:schemeClr val="tx1"/>
                </a:solidFill>
                <a:effectLst/>
                <a:latin typeface="+mn-lt"/>
                <a:ea typeface="+mn-ea"/>
                <a:cs typeface="+mn-cs"/>
              </a:rPr>
              <a:t>initially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simplified</a:t>
            </a:r>
            <a:r>
              <a:rPr lang="fr-FR" sz="1200" kern="1200" dirty="0" smtClean="0">
                <a:solidFill>
                  <a:schemeClr val="tx1"/>
                </a:solidFill>
                <a:effectLst/>
                <a:latin typeface="+mn-lt"/>
                <a:ea typeface="+mn-ea"/>
                <a:cs typeface="+mn-cs"/>
              </a:rPr>
              <a:t> by </a:t>
            </a:r>
            <a:r>
              <a:rPr lang="fr-FR" sz="1200" kern="1200" dirty="0" err="1" smtClean="0">
                <a:solidFill>
                  <a:schemeClr val="tx1"/>
                </a:solidFill>
                <a:effectLst/>
                <a:latin typeface="+mn-lt"/>
                <a:ea typeface="+mn-ea"/>
                <a:cs typeface="+mn-cs"/>
              </a:rPr>
              <a:t>forming</a:t>
            </a:r>
            <a:r>
              <a:rPr lang="fr-FR" sz="1200" kern="1200" dirty="0" smtClean="0">
                <a:solidFill>
                  <a:schemeClr val="tx1"/>
                </a:solidFill>
                <a:effectLst/>
                <a:latin typeface="+mn-lt"/>
                <a:ea typeface="+mn-ea"/>
                <a:cs typeface="+mn-cs"/>
              </a:rPr>
              <a:t> consensus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whereby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exhibiting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 mass-to-charge ratios (m/z) and fragmentation patterns are </a:t>
            </a:r>
            <a:r>
              <a:rPr lang="fr-FR" sz="1200" kern="1200" dirty="0" err="1" smtClean="0">
                <a:solidFill>
                  <a:schemeClr val="tx1"/>
                </a:solidFill>
                <a:effectLst/>
                <a:latin typeface="+mn-lt"/>
                <a:ea typeface="+mn-ea"/>
                <a:cs typeface="+mn-cs"/>
              </a:rPr>
              <a:t>merged</a:t>
            </a:r>
            <a:r>
              <a:rPr lang="fr-FR" sz="1200" kern="1200" dirty="0" smtClean="0">
                <a:solidFill>
                  <a:schemeClr val="tx1"/>
                </a:solidFill>
                <a:effectLst/>
                <a:latin typeface="+mn-lt"/>
                <a:ea typeface="+mn-ea"/>
                <a:cs typeface="+mn-cs"/>
              </a:rPr>
              <a:t> </a:t>
            </a:r>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2003CAE1-5F36-7140-8CC8-5C0B4E059D17}" type="slidenum">
              <a:rPr lang="en-US" smtClean="0"/>
              <a:t>2</a:t>
            </a:fld>
            <a:endParaRPr lang="en-US"/>
          </a:p>
        </p:txBody>
      </p:sp>
    </p:spTree>
    <p:extLst>
      <p:ext uri="{BB962C8B-B14F-4D97-AF65-F5344CB8AC3E}">
        <p14:creationId xmlns:p14="http://schemas.microsoft.com/office/powerpoint/2010/main" val="90906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As MS fragmentation of </a:t>
            </a:r>
            <a:r>
              <a:rPr lang="fr-FR" sz="1200" kern="1200" dirty="0" err="1" smtClean="0">
                <a:solidFill>
                  <a:schemeClr val="tx1"/>
                </a:solidFill>
                <a:effectLst/>
                <a:latin typeface="+mn-lt"/>
                <a:ea typeface="+mn-ea"/>
                <a:cs typeface="+mn-cs"/>
              </a:rPr>
              <a:t>each</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individual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molecule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results</a:t>
            </a:r>
            <a:r>
              <a:rPr lang="fr-FR" sz="1200" kern="1200" dirty="0" smtClean="0">
                <a:solidFill>
                  <a:schemeClr val="tx1"/>
                </a:solidFill>
                <a:effectLst/>
                <a:latin typeface="+mn-lt"/>
                <a:ea typeface="+mn-ea"/>
                <a:cs typeface="+mn-cs"/>
              </a:rPr>
              <a:t> in a unique MS/MS </a:t>
            </a:r>
            <a:r>
              <a:rPr lang="fr-FR" sz="1200" kern="1200" dirty="0" err="1" smtClean="0">
                <a:solidFill>
                  <a:schemeClr val="tx1"/>
                </a:solidFill>
                <a:effectLst/>
                <a:latin typeface="+mn-lt"/>
                <a:ea typeface="+mn-ea"/>
                <a:cs typeface="+mn-cs"/>
              </a:rPr>
              <a:t>fingerprint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decided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develop</a:t>
            </a:r>
            <a:r>
              <a:rPr lang="fr-FR" sz="1200" kern="1200" dirty="0" smtClean="0">
                <a:solidFill>
                  <a:schemeClr val="tx1"/>
                </a:solidFill>
                <a:effectLst/>
                <a:latin typeface="+mn-lt"/>
                <a:ea typeface="+mn-ea"/>
                <a:cs typeface="+mn-cs"/>
              </a:rPr>
              <a:t> network-</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workflows</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organize</a:t>
            </a:r>
            <a:r>
              <a:rPr lang="fr-FR" sz="1200" kern="1200" dirty="0" smtClean="0">
                <a:solidFill>
                  <a:schemeClr val="tx1"/>
                </a:solidFill>
                <a:effectLst/>
                <a:latin typeface="+mn-lt"/>
                <a:ea typeface="+mn-ea"/>
                <a:cs typeface="+mn-cs"/>
              </a:rPr>
              <a:t> large data sets of tandem mass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on the </a:t>
            </a:r>
            <a:r>
              <a:rPr lang="fr-FR" sz="1200" kern="1200" dirty="0" err="1" smtClean="0">
                <a:solidFill>
                  <a:schemeClr val="tx1"/>
                </a:solidFill>
                <a:effectLst/>
                <a:latin typeface="+mn-lt"/>
                <a:ea typeface="+mn-ea"/>
                <a:cs typeface="+mn-cs"/>
              </a:rPr>
              <a:t>similarity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between</a:t>
            </a:r>
            <a:r>
              <a:rPr lang="fr-FR" sz="1200" kern="1200" dirty="0" smtClean="0">
                <a:solidFill>
                  <a:schemeClr val="tx1"/>
                </a:solidFill>
                <a:effectLst/>
                <a:latin typeface="+mn-lt"/>
                <a:ea typeface="+mn-ea"/>
                <a:cs typeface="+mn-cs"/>
              </a:rPr>
              <a:t> fragmentation patterns of </a:t>
            </a:r>
            <a:r>
              <a:rPr lang="fr-FR" sz="1200" kern="1200" dirty="0" err="1" smtClean="0">
                <a:solidFill>
                  <a:schemeClr val="tx1"/>
                </a:solidFill>
                <a:effectLst/>
                <a:latin typeface="+mn-lt"/>
                <a:ea typeface="+mn-ea"/>
                <a:cs typeface="+mn-cs"/>
              </a:rPr>
              <a:t>different</a:t>
            </a:r>
            <a:r>
              <a:rPr lang="fr-FR" sz="1200" kern="1200" dirty="0" smtClean="0">
                <a:solidFill>
                  <a:schemeClr val="tx1"/>
                </a:solidFill>
                <a:effectLst/>
                <a:latin typeface="+mn-lt"/>
                <a:ea typeface="+mn-ea"/>
                <a:cs typeface="+mn-cs"/>
              </a:rPr>
              <a:t>, but </a:t>
            </a:r>
            <a:r>
              <a:rPr lang="fr-FR" sz="1200" kern="1200" dirty="0" err="1" smtClean="0">
                <a:solidFill>
                  <a:schemeClr val="tx1"/>
                </a:solidFill>
                <a:effectLst/>
                <a:latin typeface="+mn-lt"/>
                <a:ea typeface="+mn-ea"/>
                <a:cs typeface="+mn-cs"/>
              </a:rPr>
              <a:t>related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ions. By </a:t>
            </a:r>
            <a:r>
              <a:rPr lang="fr-FR" sz="1200" kern="1200" dirty="0" err="1" smtClean="0">
                <a:solidFill>
                  <a:schemeClr val="tx1"/>
                </a:solidFill>
                <a:effectLst/>
                <a:latin typeface="+mn-lt"/>
                <a:ea typeface="+mn-ea"/>
                <a:cs typeface="+mn-cs"/>
              </a:rPr>
              <a:t>using</a:t>
            </a:r>
            <a:r>
              <a:rPr lang="fr-FR" sz="1200" kern="1200" dirty="0" smtClean="0">
                <a:solidFill>
                  <a:schemeClr val="tx1"/>
                </a:solidFill>
                <a:effectLst/>
                <a:latin typeface="+mn-lt"/>
                <a:ea typeface="+mn-ea"/>
                <a:cs typeface="+mn-cs"/>
              </a:rPr>
              <a:t> a variation of spectral networks </a:t>
            </a:r>
            <a:r>
              <a:rPr lang="fr-FR" sz="1200" kern="1200" dirty="0" err="1" smtClean="0">
                <a:solidFill>
                  <a:schemeClr val="tx1"/>
                </a:solidFill>
                <a:effectLst/>
                <a:latin typeface="+mn-lt"/>
                <a:ea typeface="+mn-ea"/>
                <a:cs typeface="+mn-cs"/>
              </a:rPr>
              <a:t>designed</a:t>
            </a:r>
            <a:r>
              <a:rPr lang="fr-FR" sz="1200" kern="1200" dirty="0" smtClean="0">
                <a:solidFill>
                  <a:schemeClr val="tx1"/>
                </a:solidFill>
                <a:effectLst/>
                <a:latin typeface="+mn-lt"/>
                <a:ea typeface="+mn-ea"/>
                <a:cs typeface="+mn-cs"/>
              </a:rPr>
              <a:t> for </a:t>
            </a:r>
            <a:r>
              <a:rPr lang="fr-FR" sz="1200" kern="1200" dirty="0" err="1" smtClean="0">
                <a:solidFill>
                  <a:schemeClr val="tx1"/>
                </a:solidFill>
                <a:effectLst/>
                <a:latin typeface="+mn-lt"/>
                <a:ea typeface="+mn-ea"/>
                <a:cs typeface="+mn-cs"/>
              </a:rPr>
              <a:t>proteomic</a:t>
            </a:r>
            <a:r>
              <a:rPr lang="fr-FR" sz="1200" kern="1200" dirty="0" smtClean="0">
                <a:solidFill>
                  <a:schemeClr val="tx1"/>
                </a:solidFill>
                <a:effectLst/>
                <a:latin typeface="+mn-lt"/>
                <a:ea typeface="+mn-ea"/>
                <a:cs typeface="+mn-cs"/>
              </a:rPr>
              <a:t> applications, the data are </a:t>
            </a:r>
            <a:r>
              <a:rPr lang="fr-FR" sz="1200" kern="1200" dirty="0" err="1" smtClean="0">
                <a:solidFill>
                  <a:schemeClr val="tx1"/>
                </a:solidFill>
                <a:effectLst/>
                <a:latin typeface="+mn-lt"/>
                <a:ea typeface="+mn-ea"/>
                <a:cs typeface="+mn-cs"/>
              </a:rPr>
              <a:t>initially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simplified</a:t>
            </a:r>
            <a:r>
              <a:rPr lang="fr-FR" sz="1200" kern="1200" dirty="0" smtClean="0">
                <a:solidFill>
                  <a:schemeClr val="tx1"/>
                </a:solidFill>
                <a:effectLst/>
                <a:latin typeface="+mn-lt"/>
                <a:ea typeface="+mn-ea"/>
                <a:cs typeface="+mn-cs"/>
              </a:rPr>
              <a:t> by </a:t>
            </a:r>
            <a:r>
              <a:rPr lang="fr-FR" sz="1200" kern="1200" dirty="0" err="1" smtClean="0">
                <a:solidFill>
                  <a:schemeClr val="tx1"/>
                </a:solidFill>
                <a:effectLst/>
                <a:latin typeface="+mn-lt"/>
                <a:ea typeface="+mn-ea"/>
                <a:cs typeface="+mn-cs"/>
              </a:rPr>
              <a:t>forming</a:t>
            </a:r>
            <a:r>
              <a:rPr lang="fr-FR" sz="1200" kern="1200" dirty="0" smtClean="0">
                <a:solidFill>
                  <a:schemeClr val="tx1"/>
                </a:solidFill>
                <a:effectLst/>
                <a:latin typeface="+mn-lt"/>
                <a:ea typeface="+mn-ea"/>
                <a:cs typeface="+mn-cs"/>
              </a:rPr>
              <a:t> consensus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whereby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exhibiting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 mass-to-charge ratios (m/z) and fragmentation patterns are </a:t>
            </a:r>
            <a:r>
              <a:rPr lang="fr-FR" sz="1200" kern="1200" dirty="0" err="1" smtClean="0">
                <a:solidFill>
                  <a:schemeClr val="tx1"/>
                </a:solidFill>
                <a:effectLst/>
                <a:latin typeface="+mn-lt"/>
                <a:ea typeface="+mn-ea"/>
                <a:cs typeface="+mn-cs"/>
              </a:rPr>
              <a:t>merged</a:t>
            </a:r>
            <a:r>
              <a:rPr lang="fr-FR" sz="1200" kern="1200" dirty="0" smtClean="0">
                <a:solidFill>
                  <a:schemeClr val="tx1"/>
                </a:solidFill>
                <a:effectLst/>
                <a:latin typeface="+mn-lt"/>
                <a:ea typeface="+mn-ea"/>
                <a:cs typeface="+mn-cs"/>
              </a:rPr>
              <a:t> </a:t>
            </a:r>
            <a:endParaRPr lang="fr-FR"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General workflow to characterize microbial metabolic profiles. Bacteria were cultured, and the tandem MS spectra of metabolites were collected. Spectra were aligned with the cosine scores calculating similarity with ‘1’ indicating identical spectra and ‘0’ no similarity at all. A molecular network was thus generated with each node representing a unique spectrum and the thickness of edge representing the cosine score. The spectra that correlated to interesting nodes/</a:t>
            </a:r>
            <a:r>
              <a:rPr lang="en-US" dirty="0" err="1" smtClean="0"/>
              <a:t>subnetworks</a:t>
            </a:r>
            <a:r>
              <a:rPr lang="en-US" dirty="0" smtClean="0"/>
              <a:t> were subjected to sequence tagging and to query against the genome to identify biosynthetic gene </a:t>
            </a:r>
            <a:r>
              <a:rPr lang="en-US" dirty="0" err="1" smtClean="0"/>
              <a:t>subnetworks</a:t>
            </a:r>
            <a:r>
              <a:rPr lang="en-US" dirty="0" smtClean="0"/>
              <a:t>. By this process, the structures of molecules were predicted or identified with the information from both MS spectra and genomic information. </a:t>
            </a:r>
          </a:p>
          <a:p>
            <a:r>
              <a:rPr lang="en-US" dirty="0" smtClean="0"/>
              <a:t>Mapping the molecular network through MS/MS networking and </a:t>
            </a:r>
            <a:r>
              <a:rPr lang="en-US" dirty="0" err="1" smtClean="0"/>
              <a:t>peptidogenomics</a:t>
            </a:r>
            <a:r>
              <a:rPr lang="en-US" dirty="0" smtClean="0"/>
              <a:t> to reveal the rich metabolic potential of </a:t>
            </a:r>
            <a:r>
              <a:rPr lang="en-US" i="1" dirty="0" smtClean="0"/>
              <a:t>Streptomyces </a:t>
            </a:r>
            <a:r>
              <a:rPr lang="en-US" i="1" dirty="0" err="1" smtClean="0"/>
              <a:t>roseosporus</a:t>
            </a:r>
            <a:r>
              <a:rPr lang="en-US" dirty="0" smtClean="0"/>
              <a:t>. Data sets containing MS/MS spectra collected from </a:t>
            </a:r>
            <a:r>
              <a:rPr lang="en-US" i="1" dirty="0" smtClean="0"/>
              <a:t>S. </a:t>
            </a:r>
            <a:r>
              <a:rPr lang="en-US" i="1" dirty="0" err="1" smtClean="0"/>
              <a:t>roseosporus</a:t>
            </a:r>
            <a:r>
              <a:rPr lang="en-US" dirty="0" smtClean="0"/>
              <a:t> extract were subjected to MS/MS networking analysis and revealed several groups of highly </a:t>
            </a:r>
            <a:r>
              <a:rPr lang="en-US" dirty="0" err="1" smtClean="0"/>
              <a:t>subnetworked</a:t>
            </a:r>
            <a:r>
              <a:rPr lang="en-US" dirty="0" smtClean="0"/>
              <a:t> ions.</a:t>
            </a:r>
            <a:endParaRPr lang="en-US" dirty="0"/>
          </a:p>
        </p:txBody>
      </p:sp>
      <p:sp>
        <p:nvSpPr>
          <p:cNvPr id="4" name="Espace réservé du numéro de diapositive 3"/>
          <p:cNvSpPr>
            <a:spLocks noGrp="1"/>
          </p:cNvSpPr>
          <p:nvPr>
            <p:ph type="sldNum" sz="quarter" idx="10"/>
          </p:nvPr>
        </p:nvSpPr>
        <p:spPr/>
        <p:txBody>
          <a:bodyPr/>
          <a:lstStyle/>
          <a:p>
            <a:fld id="{2003CAE1-5F36-7140-8CC8-5C0B4E059D17}" type="slidenum">
              <a:rPr lang="en-US" smtClean="0"/>
              <a:t>3</a:t>
            </a:fld>
            <a:endParaRPr lang="en-US"/>
          </a:p>
        </p:txBody>
      </p:sp>
    </p:spTree>
    <p:extLst>
      <p:ext uri="{BB962C8B-B14F-4D97-AF65-F5344CB8AC3E}">
        <p14:creationId xmlns:p14="http://schemas.microsoft.com/office/powerpoint/2010/main" val="404710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https://gnps.ucsd.edu/ProteoSAFe/gnpslibraryspectrum.jsp?SpectrumID=CCMSLIB00000075070</a:t>
            </a:r>
            <a:endParaRPr lang="en-US" dirty="0" smtClean="0"/>
          </a:p>
          <a:p>
            <a:r>
              <a:rPr lang="en-US" dirty="0" smtClean="0">
                <a:hlinkClick r:id="rId4"/>
              </a:rPr>
              <a:t>https://gnps.ucsd.edu/ProteoSAFe/gnpslibraryspectrum.jsp?SpectrumID=CCMSLIB00000075068</a:t>
            </a:r>
            <a:endParaRPr lang="en-US" dirty="0"/>
          </a:p>
        </p:txBody>
      </p:sp>
      <p:sp>
        <p:nvSpPr>
          <p:cNvPr id="4" name="Slide Number Placeholder 3"/>
          <p:cNvSpPr>
            <a:spLocks noGrp="1"/>
          </p:cNvSpPr>
          <p:nvPr>
            <p:ph type="sldNum" sz="quarter" idx="10"/>
          </p:nvPr>
        </p:nvSpPr>
        <p:spPr/>
        <p:txBody>
          <a:bodyPr/>
          <a:lstStyle/>
          <a:p>
            <a:fld id="{D72D5096-F11F-2744-90EE-CC197F732503}" type="slidenum">
              <a:rPr lang="en-US" smtClean="0"/>
              <a:t>5</a:t>
            </a:fld>
            <a:endParaRPr lang="en-US"/>
          </a:p>
        </p:txBody>
      </p:sp>
    </p:spTree>
    <p:extLst>
      <p:ext uri="{BB962C8B-B14F-4D97-AF65-F5344CB8AC3E}">
        <p14:creationId xmlns:p14="http://schemas.microsoft.com/office/powerpoint/2010/main" val="1817665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As MS fragmentation of </a:t>
            </a:r>
            <a:r>
              <a:rPr lang="fr-FR" sz="1200" kern="1200" dirty="0" err="1" smtClean="0">
                <a:solidFill>
                  <a:schemeClr val="tx1"/>
                </a:solidFill>
                <a:effectLst/>
                <a:latin typeface="+mn-lt"/>
                <a:ea typeface="+mn-ea"/>
                <a:cs typeface="+mn-cs"/>
              </a:rPr>
              <a:t>each</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individual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molecule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results</a:t>
            </a:r>
            <a:r>
              <a:rPr lang="fr-FR" sz="1200" kern="1200" dirty="0" smtClean="0">
                <a:solidFill>
                  <a:schemeClr val="tx1"/>
                </a:solidFill>
                <a:effectLst/>
                <a:latin typeface="+mn-lt"/>
                <a:ea typeface="+mn-ea"/>
                <a:cs typeface="+mn-cs"/>
              </a:rPr>
              <a:t> in a unique MS/MS </a:t>
            </a:r>
            <a:r>
              <a:rPr lang="fr-FR" sz="1200" kern="1200" dirty="0" err="1" smtClean="0">
                <a:solidFill>
                  <a:schemeClr val="tx1"/>
                </a:solidFill>
                <a:effectLst/>
                <a:latin typeface="+mn-lt"/>
                <a:ea typeface="+mn-ea"/>
                <a:cs typeface="+mn-cs"/>
              </a:rPr>
              <a:t>fingerprint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decided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develop</a:t>
            </a:r>
            <a:r>
              <a:rPr lang="fr-FR" sz="1200" kern="1200" dirty="0" smtClean="0">
                <a:solidFill>
                  <a:schemeClr val="tx1"/>
                </a:solidFill>
                <a:effectLst/>
                <a:latin typeface="+mn-lt"/>
                <a:ea typeface="+mn-ea"/>
                <a:cs typeface="+mn-cs"/>
              </a:rPr>
              <a:t> network-</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workflows</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organize</a:t>
            </a:r>
            <a:r>
              <a:rPr lang="fr-FR" sz="1200" kern="1200" dirty="0" smtClean="0">
                <a:solidFill>
                  <a:schemeClr val="tx1"/>
                </a:solidFill>
                <a:effectLst/>
                <a:latin typeface="+mn-lt"/>
                <a:ea typeface="+mn-ea"/>
                <a:cs typeface="+mn-cs"/>
              </a:rPr>
              <a:t> large data sets of tandem mass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on the </a:t>
            </a:r>
            <a:r>
              <a:rPr lang="fr-FR" sz="1200" kern="1200" dirty="0" err="1" smtClean="0">
                <a:solidFill>
                  <a:schemeClr val="tx1"/>
                </a:solidFill>
                <a:effectLst/>
                <a:latin typeface="+mn-lt"/>
                <a:ea typeface="+mn-ea"/>
                <a:cs typeface="+mn-cs"/>
              </a:rPr>
              <a:t>similarity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between</a:t>
            </a:r>
            <a:r>
              <a:rPr lang="fr-FR" sz="1200" kern="1200" dirty="0" smtClean="0">
                <a:solidFill>
                  <a:schemeClr val="tx1"/>
                </a:solidFill>
                <a:effectLst/>
                <a:latin typeface="+mn-lt"/>
                <a:ea typeface="+mn-ea"/>
                <a:cs typeface="+mn-cs"/>
              </a:rPr>
              <a:t> fragmentation patterns of </a:t>
            </a:r>
            <a:r>
              <a:rPr lang="fr-FR" sz="1200" kern="1200" dirty="0" err="1" smtClean="0">
                <a:solidFill>
                  <a:schemeClr val="tx1"/>
                </a:solidFill>
                <a:effectLst/>
                <a:latin typeface="+mn-lt"/>
                <a:ea typeface="+mn-ea"/>
                <a:cs typeface="+mn-cs"/>
              </a:rPr>
              <a:t>different</a:t>
            </a:r>
            <a:r>
              <a:rPr lang="fr-FR" sz="1200" kern="1200" dirty="0" smtClean="0">
                <a:solidFill>
                  <a:schemeClr val="tx1"/>
                </a:solidFill>
                <a:effectLst/>
                <a:latin typeface="+mn-lt"/>
                <a:ea typeface="+mn-ea"/>
                <a:cs typeface="+mn-cs"/>
              </a:rPr>
              <a:t>, but </a:t>
            </a:r>
            <a:r>
              <a:rPr lang="fr-FR" sz="1200" kern="1200" dirty="0" err="1" smtClean="0">
                <a:solidFill>
                  <a:schemeClr val="tx1"/>
                </a:solidFill>
                <a:effectLst/>
                <a:latin typeface="+mn-lt"/>
                <a:ea typeface="+mn-ea"/>
                <a:cs typeface="+mn-cs"/>
              </a:rPr>
              <a:t>related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ions. By </a:t>
            </a:r>
            <a:r>
              <a:rPr lang="fr-FR" sz="1200" kern="1200" dirty="0" err="1" smtClean="0">
                <a:solidFill>
                  <a:schemeClr val="tx1"/>
                </a:solidFill>
                <a:effectLst/>
                <a:latin typeface="+mn-lt"/>
                <a:ea typeface="+mn-ea"/>
                <a:cs typeface="+mn-cs"/>
              </a:rPr>
              <a:t>using</a:t>
            </a:r>
            <a:r>
              <a:rPr lang="fr-FR" sz="1200" kern="1200" dirty="0" smtClean="0">
                <a:solidFill>
                  <a:schemeClr val="tx1"/>
                </a:solidFill>
                <a:effectLst/>
                <a:latin typeface="+mn-lt"/>
                <a:ea typeface="+mn-ea"/>
                <a:cs typeface="+mn-cs"/>
              </a:rPr>
              <a:t> a variation of spectral networks </a:t>
            </a:r>
            <a:r>
              <a:rPr lang="fr-FR" sz="1200" kern="1200" dirty="0" err="1" smtClean="0">
                <a:solidFill>
                  <a:schemeClr val="tx1"/>
                </a:solidFill>
                <a:effectLst/>
                <a:latin typeface="+mn-lt"/>
                <a:ea typeface="+mn-ea"/>
                <a:cs typeface="+mn-cs"/>
              </a:rPr>
              <a:t>designed</a:t>
            </a:r>
            <a:r>
              <a:rPr lang="fr-FR" sz="1200" kern="1200" dirty="0" smtClean="0">
                <a:solidFill>
                  <a:schemeClr val="tx1"/>
                </a:solidFill>
                <a:effectLst/>
                <a:latin typeface="+mn-lt"/>
                <a:ea typeface="+mn-ea"/>
                <a:cs typeface="+mn-cs"/>
              </a:rPr>
              <a:t> for </a:t>
            </a:r>
            <a:r>
              <a:rPr lang="fr-FR" sz="1200" kern="1200" dirty="0" err="1" smtClean="0">
                <a:solidFill>
                  <a:schemeClr val="tx1"/>
                </a:solidFill>
                <a:effectLst/>
                <a:latin typeface="+mn-lt"/>
                <a:ea typeface="+mn-ea"/>
                <a:cs typeface="+mn-cs"/>
              </a:rPr>
              <a:t>proteomic</a:t>
            </a:r>
            <a:r>
              <a:rPr lang="fr-FR" sz="1200" kern="1200" dirty="0" smtClean="0">
                <a:solidFill>
                  <a:schemeClr val="tx1"/>
                </a:solidFill>
                <a:effectLst/>
                <a:latin typeface="+mn-lt"/>
                <a:ea typeface="+mn-ea"/>
                <a:cs typeface="+mn-cs"/>
              </a:rPr>
              <a:t> applications, the data are </a:t>
            </a:r>
            <a:r>
              <a:rPr lang="fr-FR" sz="1200" kern="1200" dirty="0" err="1" smtClean="0">
                <a:solidFill>
                  <a:schemeClr val="tx1"/>
                </a:solidFill>
                <a:effectLst/>
                <a:latin typeface="+mn-lt"/>
                <a:ea typeface="+mn-ea"/>
                <a:cs typeface="+mn-cs"/>
              </a:rPr>
              <a:t>initially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simplified</a:t>
            </a:r>
            <a:r>
              <a:rPr lang="fr-FR" sz="1200" kern="1200" dirty="0" smtClean="0">
                <a:solidFill>
                  <a:schemeClr val="tx1"/>
                </a:solidFill>
                <a:effectLst/>
                <a:latin typeface="+mn-lt"/>
                <a:ea typeface="+mn-ea"/>
                <a:cs typeface="+mn-cs"/>
              </a:rPr>
              <a:t> by </a:t>
            </a:r>
            <a:r>
              <a:rPr lang="fr-FR" sz="1200" kern="1200" dirty="0" err="1" smtClean="0">
                <a:solidFill>
                  <a:schemeClr val="tx1"/>
                </a:solidFill>
                <a:effectLst/>
                <a:latin typeface="+mn-lt"/>
                <a:ea typeface="+mn-ea"/>
                <a:cs typeface="+mn-cs"/>
              </a:rPr>
              <a:t>forming</a:t>
            </a:r>
            <a:r>
              <a:rPr lang="fr-FR" sz="1200" kern="1200" dirty="0" smtClean="0">
                <a:solidFill>
                  <a:schemeClr val="tx1"/>
                </a:solidFill>
                <a:effectLst/>
                <a:latin typeface="+mn-lt"/>
                <a:ea typeface="+mn-ea"/>
                <a:cs typeface="+mn-cs"/>
              </a:rPr>
              <a:t> consensus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whereby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exhibiting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 mass-to-charge ratios (m/z) and fragmentation patterns are </a:t>
            </a:r>
            <a:r>
              <a:rPr lang="fr-FR" sz="1200" kern="1200" dirty="0" err="1" smtClean="0">
                <a:solidFill>
                  <a:schemeClr val="tx1"/>
                </a:solidFill>
                <a:effectLst/>
                <a:latin typeface="+mn-lt"/>
                <a:ea typeface="+mn-ea"/>
                <a:cs typeface="+mn-cs"/>
              </a:rPr>
              <a:t>merged</a:t>
            </a:r>
            <a:r>
              <a:rPr lang="fr-FR" sz="1200" kern="1200" dirty="0" smtClean="0">
                <a:solidFill>
                  <a:schemeClr val="tx1"/>
                </a:solidFill>
                <a:effectLst/>
                <a:latin typeface="+mn-lt"/>
                <a:ea typeface="+mn-ea"/>
                <a:cs typeface="+mn-cs"/>
              </a:rPr>
              <a:t> </a:t>
            </a:r>
            <a:endParaRPr lang="fr-FR"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General workflow to characterize microbial metabolic profiles. Bacteria were cultured, and the tandem MS spectra of metabolites were collected. Spectra were aligned with the cosine scores calculating similarity with ‘1’ indicating identical spectra and ‘0’ no similarity at all. A molecular network was thus generated with each node representing a unique spectrum and the thickness of edge representing the cosine score. The spectra that correlated to interesting nodes/</a:t>
            </a:r>
            <a:r>
              <a:rPr lang="en-US" dirty="0" err="1" smtClean="0"/>
              <a:t>subnetworks</a:t>
            </a:r>
            <a:r>
              <a:rPr lang="en-US" dirty="0" smtClean="0"/>
              <a:t> were subjected to sequence tagging and to query against the genome to identify biosynthetic gene </a:t>
            </a:r>
            <a:r>
              <a:rPr lang="en-US" dirty="0" err="1" smtClean="0"/>
              <a:t>subnetworks</a:t>
            </a:r>
            <a:r>
              <a:rPr lang="en-US" dirty="0" smtClean="0"/>
              <a:t>. By this process, the structures of molecules were predicted or identified with the information from both MS spectra and genomic information. </a:t>
            </a:r>
          </a:p>
          <a:p>
            <a:r>
              <a:rPr lang="en-US" dirty="0" smtClean="0"/>
              <a:t>Mapping the molecular network through MS/MS networking and </a:t>
            </a:r>
            <a:r>
              <a:rPr lang="en-US" dirty="0" err="1" smtClean="0"/>
              <a:t>peptidogenomics</a:t>
            </a:r>
            <a:r>
              <a:rPr lang="en-US" dirty="0" smtClean="0"/>
              <a:t> to reveal the rich metabolic potential of </a:t>
            </a:r>
            <a:r>
              <a:rPr lang="en-US" i="1" dirty="0" smtClean="0"/>
              <a:t>Streptomyces </a:t>
            </a:r>
            <a:r>
              <a:rPr lang="en-US" i="1" dirty="0" err="1" smtClean="0"/>
              <a:t>roseosporus</a:t>
            </a:r>
            <a:r>
              <a:rPr lang="en-US" dirty="0" smtClean="0"/>
              <a:t>. Data sets containing MS/MS spectra collected from </a:t>
            </a:r>
            <a:r>
              <a:rPr lang="en-US" i="1" dirty="0" smtClean="0"/>
              <a:t>S. </a:t>
            </a:r>
            <a:r>
              <a:rPr lang="en-US" i="1" dirty="0" err="1" smtClean="0"/>
              <a:t>roseosporus</a:t>
            </a:r>
            <a:r>
              <a:rPr lang="en-US" dirty="0" smtClean="0"/>
              <a:t> extract were subjected to MS/MS networking analysis and revealed several groups of highly </a:t>
            </a:r>
            <a:r>
              <a:rPr lang="en-US" dirty="0" err="1" smtClean="0"/>
              <a:t>subnetworked</a:t>
            </a:r>
            <a:r>
              <a:rPr lang="en-US" dirty="0" smtClean="0"/>
              <a:t> ions.</a:t>
            </a:r>
            <a:endParaRPr lang="en-US" dirty="0"/>
          </a:p>
        </p:txBody>
      </p:sp>
      <p:sp>
        <p:nvSpPr>
          <p:cNvPr id="4" name="Espace réservé du numéro de diapositive 3"/>
          <p:cNvSpPr>
            <a:spLocks noGrp="1"/>
          </p:cNvSpPr>
          <p:nvPr>
            <p:ph type="sldNum" sz="quarter" idx="10"/>
          </p:nvPr>
        </p:nvSpPr>
        <p:spPr/>
        <p:txBody>
          <a:bodyPr/>
          <a:lstStyle/>
          <a:p>
            <a:fld id="{2003CAE1-5F36-7140-8CC8-5C0B4E059D17}" type="slidenum">
              <a:rPr lang="en-US" smtClean="0"/>
              <a:t>10</a:t>
            </a:fld>
            <a:endParaRPr lang="en-US"/>
          </a:p>
        </p:txBody>
      </p:sp>
    </p:spTree>
    <p:extLst>
      <p:ext uri="{BB962C8B-B14F-4D97-AF65-F5344CB8AC3E}">
        <p14:creationId xmlns:p14="http://schemas.microsoft.com/office/powerpoint/2010/main" val="80762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As MS fragmentation of </a:t>
            </a:r>
            <a:r>
              <a:rPr lang="fr-FR" sz="1200" kern="1200" dirty="0" err="1" smtClean="0">
                <a:solidFill>
                  <a:schemeClr val="tx1"/>
                </a:solidFill>
                <a:effectLst/>
                <a:latin typeface="+mn-lt"/>
                <a:ea typeface="+mn-ea"/>
                <a:cs typeface="+mn-cs"/>
              </a:rPr>
              <a:t>each</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individual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molecule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results</a:t>
            </a:r>
            <a:r>
              <a:rPr lang="fr-FR" sz="1200" kern="1200" dirty="0" smtClean="0">
                <a:solidFill>
                  <a:schemeClr val="tx1"/>
                </a:solidFill>
                <a:effectLst/>
                <a:latin typeface="+mn-lt"/>
                <a:ea typeface="+mn-ea"/>
                <a:cs typeface="+mn-cs"/>
              </a:rPr>
              <a:t> in a unique MS/MS </a:t>
            </a:r>
            <a:r>
              <a:rPr lang="fr-FR" sz="1200" kern="1200" dirty="0" err="1" smtClean="0">
                <a:solidFill>
                  <a:schemeClr val="tx1"/>
                </a:solidFill>
                <a:effectLst/>
                <a:latin typeface="+mn-lt"/>
                <a:ea typeface="+mn-ea"/>
                <a:cs typeface="+mn-cs"/>
              </a:rPr>
              <a:t>fingerprint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decided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develop</a:t>
            </a:r>
            <a:r>
              <a:rPr lang="fr-FR" sz="1200" kern="1200" dirty="0" smtClean="0">
                <a:solidFill>
                  <a:schemeClr val="tx1"/>
                </a:solidFill>
                <a:effectLst/>
                <a:latin typeface="+mn-lt"/>
                <a:ea typeface="+mn-ea"/>
                <a:cs typeface="+mn-cs"/>
              </a:rPr>
              <a:t> network-</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workflows</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organize</a:t>
            </a:r>
            <a:r>
              <a:rPr lang="fr-FR" sz="1200" kern="1200" dirty="0" smtClean="0">
                <a:solidFill>
                  <a:schemeClr val="tx1"/>
                </a:solidFill>
                <a:effectLst/>
                <a:latin typeface="+mn-lt"/>
                <a:ea typeface="+mn-ea"/>
                <a:cs typeface="+mn-cs"/>
              </a:rPr>
              <a:t> large data sets of tandem mass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based</a:t>
            </a:r>
            <a:r>
              <a:rPr lang="fr-FR" sz="1200" kern="1200" dirty="0" smtClean="0">
                <a:solidFill>
                  <a:schemeClr val="tx1"/>
                </a:solidFill>
                <a:effectLst/>
                <a:latin typeface="+mn-lt"/>
                <a:ea typeface="+mn-ea"/>
                <a:cs typeface="+mn-cs"/>
              </a:rPr>
              <a:t> on the </a:t>
            </a:r>
            <a:r>
              <a:rPr lang="fr-FR" sz="1200" kern="1200" dirty="0" err="1" smtClean="0">
                <a:solidFill>
                  <a:schemeClr val="tx1"/>
                </a:solidFill>
                <a:effectLst/>
                <a:latin typeface="+mn-lt"/>
                <a:ea typeface="+mn-ea"/>
                <a:cs typeface="+mn-cs"/>
              </a:rPr>
              <a:t>similarity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between</a:t>
            </a:r>
            <a:r>
              <a:rPr lang="fr-FR" sz="1200" kern="1200" dirty="0" smtClean="0">
                <a:solidFill>
                  <a:schemeClr val="tx1"/>
                </a:solidFill>
                <a:effectLst/>
                <a:latin typeface="+mn-lt"/>
                <a:ea typeface="+mn-ea"/>
                <a:cs typeface="+mn-cs"/>
              </a:rPr>
              <a:t> fragmentation patterns of </a:t>
            </a:r>
            <a:r>
              <a:rPr lang="fr-FR" sz="1200" kern="1200" dirty="0" err="1" smtClean="0">
                <a:solidFill>
                  <a:schemeClr val="tx1"/>
                </a:solidFill>
                <a:effectLst/>
                <a:latin typeface="+mn-lt"/>
                <a:ea typeface="+mn-ea"/>
                <a:cs typeface="+mn-cs"/>
              </a:rPr>
              <a:t>different</a:t>
            </a:r>
            <a:r>
              <a:rPr lang="fr-FR" sz="1200" kern="1200" dirty="0" smtClean="0">
                <a:solidFill>
                  <a:schemeClr val="tx1"/>
                </a:solidFill>
                <a:effectLst/>
                <a:latin typeface="+mn-lt"/>
                <a:ea typeface="+mn-ea"/>
                <a:cs typeface="+mn-cs"/>
              </a:rPr>
              <a:t>, but </a:t>
            </a:r>
            <a:r>
              <a:rPr lang="fr-FR" sz="1200" kern="1200" dirty="0" err="1" smtClean="0">
                <a:solidFill>
                  <a:schemeClr val="tx1"/>
                </a:solidFill>
                <a:effectLst/>
                <a:latin typeface="+mn-lt"/>
                <a:ea typeface="+mn-ea"/>
                <a:cs typeface="+mn-cs"/>
              </a:rPr>
              <a:t>related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ions. By </a:t>
            </a:r>
            <a:r>
              <a:rPr lang="fr-FR" sz="1200" kern="1200" dirty="0" err="1" smtClean="0">
                <a:solidFill>
                  <a:schemeClr val="tx1"/>
                </a:solidFill>
                <a:effectLst/>
                <a:latin typeface="+mn-lt"/>
                <a:ea typeface="+mn-ea"/>
                <a:cs typeface="+mn-cs"/>
              </a:rPr>
              <a:t>using</a:t>
            </a:r>
            <a:r>
              <a:rPr lang="fr-FR" sz="1200" kern="1200" dirty="0" smtClean="0">
                <a:solidFill>
                  <a:schemeClr val="tx1"/>
                </a:solidFill>
                <a:effectLst/>
                <a:latin typeface="+mn-lt"/>
                <a:ea typeface="+mn-ea"/>
                <a:cs typeface="+mn-cs"/>
              </a:rPr>
              <a:t> a variation of spectral networks </a:t>
            </a:r>
            <a:r>
              <a:rPr lang="fr-FR" sz="1200" kern="1200" dirty="0" err="1" smtClean="0">
                <a:solidFill>
                  <a:schemeClr val="tx1"/>
                </a:solidFill>
                <a:effectLst/>
                <a:latin typeface="+mn-lt"/>
                <a:ea typeface="+mn-ea"/>
                <a:cs typeface="+mn-cs"/>
              </a:rPr>
              <a:t>designed</a:t>
            </a:r>
            <a:r>
              <a:rPr lang="fr-FR" sz="1200" kern="1200" dirty="0" smtClean="0">
                <a:solidFill>
                  <a:schemeClr val="tx1"/>
                </a:solidFill>
                <a:effectLst/>
                <a:latin typeface="+mn-lt"/>
                <a:ea typeface="+mn-ea"/>
                <a:cs typeface="+mn-cs"/>
              </a:rPr>
              <a:t> for </a:t>
            </a:r>
            <a:r>
              <a:rPr lang="fr-FR" sz="1200" kern="1200" dirty="0" err="1" smtClean="0">
                <a:solidFill>
                  <a:schemeClr val="tx1"/>
                </a:solidFill>
                <a:effectLst/>
                <a:latin typeface="+mn-lt"/>
                <a:ea typeface="+mn-ea"/>
                <a:cs typeface="+mn-cs"/>
              </a:rPr>
              <a:t>proteomic</a:t>
            </a:r>
            <a:r>
              <a:rPr lang="fr-FR" sz="1200" kern="1200" dirty="0" smtClean="0">
                <a:solidFill>
                  <a:schemeClr val="tx1"/>
                </a:solidFill>
                <a:effectLst/>
                <a:latin typeface="+mn-lt"/>
                <a:ea typeface="+mn-ea"/>
                <a:cs typeface="+mn-cs"/>
              </a:rPr>
              <a:t> applications, the data are </a:t>
            </a:r>
            <a:r>
              <a:rPr lang="fr-FR" sz="1200" kern="1200" dirty="0" err="1" smtClean="0">
                <a:solidFill>
                  <a:schemeClr val="tx1"/>
                </a:solidFill>
                <a:effectLst/>
                <a:latin typeface="+mn-lt"/>
                <a:ea typeface="+mn-ea"/>
                <a:cs typeface="+mn-cs"/>
              </a:rPr>
              <a:t>initially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simplified</a:t>
            </a:r>
            <a:r>
              <a:rPr lang="fr-FR" sz="1200" kern="1200" dirty="0" smtClean="0">
                <a:solidFill>
                  <a:schemeClr val="tx1"/>
                </a:solidFill>
                <a:effectLst/>
                <a:latin typeface="+mn-lt"/>
                <a:ea typeface="+mn-ea"/>
                <a:cs typeface="+mn-cs"/>
              </a:rPr>
              <a:t> by </a:t>
            </a:r>
            <a:r>
              <a:rPr lang="fr-FR" sz="1200" kern="1200" dirty="0" err="1" smtClean="0">
                <a:solidFill>
                  <a:schemeClr val="tx1"/>
                </a:solidFill>
                <a:effectLst/>
                <a:latin typeface="+mn-lt"/>
                <a:ea typeface="+mn-ea"/>
                <a:cs typeface="+mn-cs"/>
              </a:rPr>
              <a:t>forming</a:t>
            </a:r>
            <a:r>
              <a:rPr lang="fr-FR" sz="1200" kern="1200" dirty="0" smtClean="0">
                <a:solidFill>
                  <a:schemeClr val="tx1"/>
                </a:solidFill>
                <a:effectLst/>
                <a:latin typeface="+mn-lt"/>
                <a:ea typeface="+mn-ea"/>
                <a:cs typeface="+mn-cs"/>
              </a:rPr>
              <a:t> consensus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whereby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spectra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exhibiting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identical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precursor</a:t>
            </a:r>
            <a:r>
              <a:rPr lang="fr-FR" sz="1200" kern="1200" dirty="0" smtClean="0">
                <a:solidFill>
                  <a:schemeClr val="tx1"/>
                </a:solidFill>
                <a:effectLst/>
                <a:latin typeface="+mn-lt"/>
                <a:ea typeface="+mn-ea"/>
                <a:cs typeface="+mn-cs"/>
              </a:rPr>
              <a:t> ion mass-to-charge ratios (m/z) and fragmentation patterns are </a:t>
            </a:r>
            <a:r>
              <a:rPr lang="fr-FR" sz="1200" kern="1200" dirty="0" err="1" smtClean="0">
                <a:solidFill>
                  <a:schemeClr val="tx1"/>
                </a:solidFill>
                <a:effectLst/>
                <a:latin typeface="+mn-lt"/>
                <a:ea typeface="+mn-ea"/>
                <a:cs typeface="+mn-cs"/>
              </a:rPr>
              <a:t>merged</a:t>
            </a:r>
            <a:r>
              <a:rPr lang="fr-FR" sz="1200" kern="1200" dirty="0" smtClean="0">
                <a:solidFill>
                  <a:schemeClr val="tx1"/>
                </a:solidFill>
                <a:effectLst/>
                <a:latin typeface="+mn-lt"/>
                <a:ea typeface="+mn-ea"/>
                <a:cs typeface="+mn-cs"/>
              </a:rPr>
              <a:t> </a:t>
            </a:r>
            <a:endParaRPr lang="fr-FR"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General workflow to characterize microbial metabolic profiles. Bacteria were cultured, and the tandem MS spectra of metabolites were collected. Spectra were aligned with the cosine scores calculating similarity with ‘1’ indicating identical spectra and ‘0’ no similarity at all. A molecular network was thus generated with each node representing a unique spectrum and the thickness of edge representing the cosine score. The spectra that correlated to interesting nodes/</a:t>
            </a:r>
            <a:r>
              <a:rPr lang="en-US" dirty="0" err="1" smtClean="0"/>
              <a:t>subnetworks</a:t>
            </a:r>
            <a:r>
              <a:rPr lang="en-US" dirty="0" smtClean="0"/>
              <a:t> were subjected to sequence tagging and to query against the genome to identify biosynthetic gene </a:t>
            </a:r>
            <a:r>
              <a:rPr lang="en-US" dirty="0" err="1" smtClean="0"/>
              <a:t>subnetworks</a:t>
            </a:r>
            <a:r>
              <a:rPr lang="en-US" dirty="0" smtClean="0"/>
              <a:t>. By this process, the structures of molecules were predicted or identified with the information from both MS spectra and genomic information. </a:t>
            </a:r>
          </a:p>
          <a:p>
            <a:r>
              <a:rPr lang="en-US" dirty="0" smtClean="0"/>
              <a:t>Mapping the molecular network through MS/MS networking and </a:t>
            </a:r>
            <a:r>
              <a:rPr lang="en-US" dirty="0" err="1" smtClean="0"/>
              <a:t>peptidogenomics</a:t>
            </a:r>
            <a:r>
              <a:rPr lang="en-US" dirty="0" smtClean="0"/>
              <a:t> to reveal the rich metabolic potential of </a:t>
            </a:r>
            <a:r>
              <a:rPr lang="en-US" i="1" dirty="0" smtClean="0"/>
              <a:t>Streptomyces </a:t>
            </a:r>
            <a:r>
              <a:rPr lang="en-US" i="1" dirty="0" err="1" smtClean="0"/>
              <a:t>roseosporus</a:t>
            </a:r>
            <a:r>
              <a:rPr lang="en-US" dirty="0" smtClean="0"/>
              <a:t>. Data sets containing MS/MS spectra collected from </a:t>
            </a:r>
            <a:r>
              <a:rPr lang="en-US" i="1" dirty="0" smtClean="0"/>
              <a:t>S. </a:t>
            </a:r>
            <a:r>
              <a:rPr lang="en-US" i="1" dirty="0" err="1" smtClean="0"/>
              <a:t>roseosporus</a:t>
            </a:r>
            <a:r>
              <a:rPr lang="en-US" dirty="0" smtClean="0"/>
              <a:t> extract were subjected to MS/MS networking analysis and revealed several groups of highly </a:t>
            </a:r>
            <a:r>
              <a:rPr lang="en-US" dirty="0" err="1" smtClean="0"/>
              <a:t>subnetworked</a:t>
            </a:r>
            <a:r>
              <a:rPr lang="en-US" dirty="0" smtClean="0"/>
              <a:t> ions.</a:t>
            </a:r>
            <a:endParaRPr lang="en-US" dirty="0"/>
          </a:p>
        </p:txBody>
      </p:sp>
      <p:sp>
        <p:nvSpPr>
          <p:cNvPr id="4" name="Espace réservé du numéro de diapositive 3"/>
          <p:cNvSpPr>
            <a:spLocks noGrp="1"/>
          </p:cNvSpPr>
          <p:nvPr>
            <p:ph type="sldNum" sz="quarter" idx="10"/>
          </p:nvPr>
        </p:nvSpPr>
        <p:spPr/>
        <p:txBody>
          <a:bodyPr/>
          <a:lstStyle/>
          <a:p>
            <a:fld id="{2003CAE1-5F36-7140-8CC8-5C0B4E059D17}" type="slidenum">
              <a:rPr lang="en-US" smtClean="0"/>
              <a:t>11</a:t>
            </a:fld>
            <a:endParaRPr lang="en-US"/>
          </a:p>
        </p:txBody>
      </p:sp>
    </p:spTree>
    <p:extLst>
      <p:ext uri="{BB962C8B-B14F-4D97-AF65-F5344CB8AC3E}">
        <p14:creationId xmlns:p14="http://schemas.microsoft.com/office/powerpoint/2010/main" val="161236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C4520B-FF57-8D41-831F-297B285CD6D4}" type="datetime1">
              <a:rPr lang="en-US" smtClean="0"/>
              <a:t>7/5/19</a:t>
            </a:fld>
            <a:endParaRPr lang="en-US"/>
          </a:p>
        </p:txBody>
      </p:sp>
      <p:sp>
        <p:nvSpPr>
          <p:cNvPr id="5" name="Footer Placeholder 4"/>
          <p:cNvSpPr>
            <a:spLocks noGrp="1"/>
          </p:cNvSpPr>
          <p:nvPr>
            <p:ph type="ftr" sz="quarter" idx="11"/>
          </p:nvPr>
        </p:nvSpPr>
        <p:spPr/>
        <p:txBody>
          <a:bodyPr/>
          <a:lstStyle/>
          <a:p>
            <a:r>
              <a:rPr lang="en-US" smtClean="0"/>
              <a:t>GNPS Tutorial Module 2 - Molecular Networking Overview</a:t>
            </a:r>
            <a:endParaRPr lang="en-US"/>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 xmlns:a16="http://schemas.microsoft.com/office/drawing/2014/main" id="{F5883281-D152-417C-9634-1E19A2BC27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10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327423-BA80-AB49-9F24-4EDD7968BAC6}" type="datetime1">
              <a:rPr lang="en-US" smtClean="0"/>
              <a:t>7/5/19</a:t>
            </a:fld>
            <a:endParaRPr lang="en-US"/>
          </a:p>
        </p:txBody>
      </p:sp>
      <p:sp>
        <p:nvSpPr>
          <p:cNvPr id="5" name="Footer Placeholder 4"/>
          <p:cNvSpPr>
            <a:spLocks noGrp="1"/>
          </p:cNvSpPr>
          <p:nvPr>
            <p:ph type="ftr" sz="quarter" idx="11"/>
          </p:nvPr>
        </p:nvSpPr>
        <p:spPr/>
        <p:txBody>
          <a:bodyPr/>
          <a:lstStyle/>
          <a:p>
            <a:r>
              <a:rPr lang="en-US" smtClean="0"/>
              <a:t>GNPS Tutorial Module 2 - Molecular Networking Overview</a:t>
            </a:r>
            <a:endParaRPr lang="en-US"/>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 xmlns:a16="http://schemas.microsoft.com/office/drawing/2014/main" id="{C75C6CB4-125C-4D34-8C4F-FC5D3BC11CB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8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E1F5FC-4F5B-FF42-9C91-6ADB348EEF93}" type="datetime1">
              <a:rPr lang="en-US" smtClean="0"/>
              <a:t>7/5/19</a:t>
            </a:fld>
            <a:endParaRPr lang="en-US"/>
          </a:p>
        </p:txBody>
      </p:sp>
      <p:sp>
        <p:nvSpPr>
          <p:cNvPr id="5" name="Footer Placeholder 4"/>
          <p:cNvSpPr>
            <a:spLocks noGrp="1"/>
          </p:cNvSpPr>
          <p:nvPr>
            <p:ph type="ftr" sz="quarter" idx="11"/>
          </p:nvPr>
        </p:nvSpPr>
        <p:spPr/>
        <p:txBody>
          <a:bodyPr/>
          <a:lstStyle/>
          <a:p>
            <a:r>
              <a:rPr lang="en-US" smtClean="0"/>
              <a:t>GNPS Tutorial Module 2 - Molecular Networking Overview</a:t>
            </a:r>
            <a:endParaRPr lang="en-US"/>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 xmlns:a16="http://schemas.microsoft.com/office/drawing/2014/main" id="{B5BDF575-7DC9-4F3E-9966-ECD3EFD68F4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929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04C4EC-F9D0-0A4D-92F2-2B5E8E724F82}" type="datetime1">
              <a:rPr lang="en-US" smtClean="0"/>
              <a:t>7/5/19</a:t>
            </a:fld>
            <a:endParaRPr lang="en-US"/>
          </a:p>
        </p:txBody>
      </p:sp>
      <p:sp>
        <p:nvSpPr>
          <p:cNvPr id="5" name="Footer Placeholder 4"/>
          <p:cNvSpPr>
            <a:spLocks noGrp="1"/>
          </p:cNvSpPr>
          <p:nvPr>
            <p:ph type="ftr" sz="quarter" idx="11"/>
          </p:nvPr>
        </p:nvSpPr>
        <p:spPr/>
        <p:txBody>
          <a:bodyPr/>
          <a:lstStyle/>
          <a:p>
            <a:r>
              <a:rPr lang="en-US" smtClean="0"/>
              <a:t>GNPS Tutorial Module 2 - Molecular Networking Overview</a:t>
            </a:r>
            <a:endParaRPr lang="en-US"/>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 xmlns:a16="http://schemas.microsoft.com/office/drawing/2014/main" id="{C5C4A5B0-06BC-4E83-9D5E-D69567B6656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8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C200D-69A1-DA45-8BCB-E038F125BE82}" type="datetime1">
              <a:rPr lang="en-US" smtClean="0"/>
              <a:t>7/5/19</a:t>
            </a:fld>
            <a:endParaRPr lang="en-US"/>
          </a:p>
        </p:txBody>
      </p:sp>
      <p:sp>
        <p:nvSpPr>
          <p:cNvPr id="5" name="Footer Placeholder 4"/>
          <p:cNvSpPr>
            <a:spLocks noGrp="1"/>
          </p:cNvSpPr>
          <p:nvPr>
            <p:ph type="ftr" sz="quarter" idx="11"/>
          </p:nvPr>
        </p:nvSpPr>
        <p:spPr/>
        <p:txBody>
          <a:bodyPr/>
          <a:lstStyle/>
          <a:p>
            <a:r>
              <a:rPr lang="en-US" smtClean="0"/>
              <a:t>GNPS Tutorial Module 2 - Molecular Networking Overview</a:t>
            </a:r>
            <a:endParaRPr lang="en-US"/>
          </a:p>
        </p:txBody>
      </p:sp>
      <p:sp>
        <p:nvSpPr>
          <p:cNvPr id="6" name="Slide Number Placeholder 5"/>
          <p:cNvSpPr>
            <a:spLocks noGrp="1"/>
          </p:cNvSpPr>
          <p:nvPr>
            <p:ph type="sldNum" sz="quarter" idx="12"/>
          </p:nvPr>
        </p:nvSpPr>
        <p:spPr/>
        <p:txBody>
          <a:bodyPr/>
          <a:lstStyle/>
          <a:p>
            <a:fld id="{4CB6DF64-918B-0F46-A97E-09DDFEA08376}" type="slidenum">
              <a:rPr lang="en-US" smtClean="0"/>
              <a:t>‹#›</a:t>
            </a:fld>
            <a:endParaRPr lang="en-US"/>
          </a:p>
        </p:txBody>
      </p:sp>
      <p:pic>
        <p:nvPicPr>
          <p:cNvPr id="7" name="Picture 2" descr="http://ucpa.ucsd.edu/img/guidelines/gl-4-seal.png">
            <a:extLst>
              <a:ext uri="{FF2B5EF4-FFF2-40B4-BE49-F238E27FC236}">
                <a16:creationId xmlns="" xmlns:a16="http://schemas.microsoft.com/office/drawing/2014/main" id="{CF576E7E-6C49-4DFC-8A4E-219E78F00B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473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6EC480-D466-4C49-B73B-6A65940B4649}" type="datetime1">
              <a:rPr lang="en-US" smtClean="0"/>
              <a:t>7/5/19</a:t>
            </a:fld>
            <a:endParaRPr lang="en-US"/>
          </a:p>
        </p:txBody>
      </p:sp>
      <p:sp>
        <p:nvSpPr>
          <p:cNvPr id="6" name="Footer Placeholder 5"/>
          <p:cNvSpPr>
            <a:spLocks noGrp="1"/>
          </p:cNvSpPr>
          <p:nvPr>
            <p:ph type="ftr" sz="quarter" idx="11"/>
          </p:nvPr>
        </p:nvSpPr>
        <p:spPr/>
        <p:txBody>
          <a:bodyPr/>
          <a:lstStyle/>
          <a:p>
            <a:r>
              <a:rPr lang="en-US" smtClean="0"/>
              <a:t>GNPS Tutorial Module 2 - Molecular Networking Overview</a:t>
            </a:r>
            <a:endParaRPr lang="en-US"/>
          </a:p>
        </p:txBody>
      </p:sp>
      <p:sp>
        <p:nvSpPr>
          <p:cNvPr id="7" name="Slide Number Placeholder 6"/>
          <p:cNvSpPr>
            <a:spLocks noGrp="1"/>
          </p:cNvSpPr>
          <p:nvPr>
            <p:ph type="sldNum" sz="quarter" idx="12"/>
          </p:nvPr>
        </p:nvSpPr>
        <p:spPr/>
        <p:txBody>
          <a:bodyPr/>
          <a:lstStyle/>
          <a:p>
            <a:fld id="{4CB6DF64-918B-0F46-A97E-09DDFEA08376}" type="slidenum">
              <a:rPr lang="en-US" smtClean="0"/>
              <a:t>‹#›</a:t>
            </a:fld>
            <a:endParaRPr lang="en-US"/>
          </a:p>
        </p:txBody>
      </p:sp>
      <p:pic>
        <p:nvPicPr>
          <p:cNvPr id="8" name="Picture 2" descr="http://ucpa.ucsd.edu/img/guidelines/gl-4-seal.png">
            <a:extLst>
              <a:ext uri="{FF2B5EF4-FFF2-40B4-BE49-F238E27FC236}">
                <a16:creationId xmlns="" xmlns:a16="http://schemas.microsoft.com/office/drawing/2014/main" id="{3EC565BD-F834-47DE-A315-65265DDC0F9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5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E4A962-7A24-C146-ACA8-AB699DFB6FD5}" type="datetime1">
              <a:rPr lang="en-US" smtClean="0"/>
              <a:t>7/5/19</a:t>
            </a:fld>
            <a:endParaRPr lang="en-US"/>
          </a:p>
        </p:txBody>
      </p:sp>
      <p:sp>
        <p:nvSpPr>
          <p:cNvPr id="8" name="Footer Placeholder 7"/>
          <p:cNvSpPr>
            <a:spLocks noGrp="1"/>
          </p:cNvSpPr>
          <p:nvPr>
            <p:ph type="ftr" sz="quarter" idx="11"/>
          </p:nvPr>
        </p:nvSpPr>
        <p:spPr/>
        <p:txBody>
          <a:bodyPr/>
          <a:lstStyle/>
          <a:p>
            <a:r>
              <a:rPr lang="en-US" smtClean="0"/>
              <a:t>GNPS Tutorial Module 2 - Molecular Networking Overview</a:t>
            </a:r>
            <a:endParaRPr lang="en-US"/>
          </a:p>
        </p:txBody>
      </p:sp>
      <p:sp>
        <p:nvSpPr>
          <p:cNvPr id="9" name="Slide Number Placeholder 8"/>
          <p:cNvSpPr>
            <a:spLocks noGrp="1"/>
          </p:cNvSpPr>
          <p:nvPr>
            <p:ph type="sldNum" sz="quarter" idx="12"/>
          </p:nvPr>
        </p:nvSpPr>
        <p:spPr/>
        <p:txBody>
          <a:bodyPr/>
          <a:lstStyle/>
          <a:p>
            <a:fld id="{4CB6DF64-918B-0F46-A97E-09DDFEA08376}" type="slidenum">
              <a:rPr lang="en-US" smtClean="0"/>
              <a:t>‹#›</a:t>
            </a:fld>
            <a:endParaRPr lang="en-US"/>
          </a:p>
        </p:txBody>
      </p:sp>
      <p:pic>
        <p:nvPicPr>
          <p:cNvPr id="10" name="Picture 2" descr="http://ucpa.ucsd.edu/img/guidelines/gl-4-seal.png">
            <a:extLst>
              <a:ext uri="{FF2B5EF4-FFF2-40B4-BE49-F238E27FC236}">
                <a16:creationId xmlns="" xmlns:a16="http://schemas.microsoft.com/office/drawing/2014/main" id="{BFC11859-2105-46F0-AEDB-3057549A3FC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87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C160B7-17D0-DB46-9866-EA6E1519ED12}" type="datetime1">
              <a:rPr lang="en-US" smtClean="0"/>
              <a:t>7/5/19</a:t>
            </a:fld>
            <a:endParaRPr lang="en-US"/>
          </a:p>
        </p:txBody>
      </p:sp>
      <p:sp>
        <p:nvSpPr>
          <p:cNvPr id="4" name="Footer Placeholder 3"/>
          <p:cNvSpPr>
            <a:spLocks noGrp="1"/>
          </p:cNvSpPr>
          <p:nvPr>
            <p:ph type="ftr" sz="quarter" idx="11"/>
          </p:nvPr>
        </p:nvSpPr>
        <p:spPr/>
        <p:txBody>
          <a:bodyPr/>
          <a:lstStyle/>
          <a:p>
            <a:r>
              <a:rPr lang="en-US" smtClean="0"/>
              <a:t>GNPS Tutorial Module 2 - Molecular Networking Overview</a:t>
            </a:r>
            <a:endParaRPr lang="en-US"/>
          </a:p>
        </p:txBody>
      </p:sp>
      <p:sp>
        <p:nvSpPr>
          <p:cNvPr id="5" name="Slide Number Placeholder 4"/>
          <p:cNvSpPr>
            <a:spLocks noGrp="1"/>
          </p:cNvSpPr>
          <p:nvPr>
            <p:ph type="sldNum" sz="quarter" idx="12"/>
          </p:nvPr>
        </p:nvSpPr>
        <p:spPr/>
        <p:txBody>
          <a:bodyPr/>
          <a:lstStyle/>
          <a:p>
            <a:fld id="{4CB6DF64-918B-0F46-A97E-09DDFEA08376}" type="slidenum">
              <a:rPr lang="en-US" smtClean="0"/>
              <a:t>‹#›</a:t>
            </a:fld>
            <a:endParaRPr lang="en-US"/>
          </a:p>
        </p:txBody>
      </p:sp>
      <p:pic>
        <p:nvPicPr>
          <p:cNvPr id="6" name="Picture 2" descr="http://ucpa.ucsd.edu/img/guidelines/gl-4-seal.png">
            <a:extLst>
              <a:ext uri="{FF2B5EF4-FFF2-40B4-BE49-F238E27FC236}">
                <a16:creationId xmlns="" xmlns:a16="http://schemas.microsoft.com/office/drawing/2014/main" id="{620F09D0-1429-493C-9EE0-BBA381253EA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9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DC2EA-4258-2040-87BF-786159763B43}" type="datetime1">
              <a:rPr lang="en-US" smtClean="0"/>
              <a:t>7/5/19</a:t>
            </a:fld>
            <a:endParaRPr lang="en-US"/>
          </a:p>
        </p:txBody>
      </p:sp>
      <p:sp>
        <p:nvSpPr>
          <p:cNvPr id="3" name="Footer Placeholder 2"/>
          <p:cNvSpPr>
            <a:spLocks noGrp="1"/>
          </p:cNvSpPr>
          <p:nvPr>
            <p:ph type="ftr" sz="quarter" idx="11"/>
          </p:nvPr>
        </p:nvSpPr>
        <p:spPr/>
        <p:txBody>
          <a:bodyPr/>
          <a:lstStyle/>
          <a:p>
            <a:r>
              <a:rPr lang="en-US" smtClean="0"/>
              <a:t>GNPS Tutorial Module 2 - Molecular Networking Overview</a:t>
            </a:r>
            <a:endParaRPr lang="en-US"/>
          </a:p>
        </p:txBody>
      </p:sp>
      <p:sp>
        <p:nvSpPr>
          <p:cNvPr id="4" name="Slide Number Placeholder 3"/>
          <p:cNvSpPr>
            <a:spLocks noGrp="1"/>
          </p:cNvSpPr>
          <p:nvPr>
            <p:ph type="sldNum" sz="quarter" idx="12"/>
          </p:nvPr>
        </p:nvSpPr>
        <p:spPr/>
        <p:txBody>
          <a:bodyPr/>
          <a:lstStyle/>
          <a:p>
            <a:fld id="{4CB6DF64-918B-0F46-A97E-09DDFEA08376}" type="slidenum">
              <a:rPr lang="en-US" smtClean="0"/>
              <a:t>‹#›</a:t>
            </a:fld>
            <a:endParaRPr lang="en-US"/>
          </a:p>
        </p:txBody>
      </p:sp>
      <p:pic>
        <p:nvPicPr>
          <p:cNvPr id="5" name="Picture 2" descr="http://ucpa.ucsd.edu/img/guidelines/gl-4-seal.png">
            <a:extLst>
              <a:ext uri="{FF2B5EF4-FFF2-40B4-BE49-F238E27FC236}">
                <a16:creationId xmlns="" xmlns:a16="http://schemas.microsoft.com/office/drawing/2014/main" id="{629EB0F2-1CFC-41E9-A59B-7130E50266E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29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122247-5471-0D4B-8C47-CDF8E9C79F9B}" type="datetime1">
              <a:rPr lang="en-US" smtClean="0"/>
              <a:t>7/5/19</a:t>
            </a:fld>
            <a:endParaRPr lang="en-US"/>
          </a:p>
        </p:txBody>
      </p:sp>
      <p:sp>
        <p:nvSpPr>
          <p:cNvPr id="6" name="Footer Placeholder 5"/>
          <p:cNvSpPr>
            <a:spLocks noGrp="1"/>
          </p:cNvSpPr>
          <p:nvPr>
            <p:ph type="ftr" sz="quarter" idx="11"/>
          </p:nvPr>
        </p:nvSpPr>
        <p:spPr/>
        <p:txBody>
          <a:bodyPr/>
          <a:lstStyle/>
          <a:p>
            <a:r>
              <a:rPr lang="en-US" smtClean="0"/>
              <a:t>GNPS Tutorial Module 2 - Molecular Networking Overview</a:t>
            </a:r>
            <a:endParaRPr lang="en-US"/>
          </a:p>
        </p:txBody>
      </p:sp>
      <p:sp>
        <p:nvSpPr>
          <p:cNvPr id="7" name="Slide Number Placeholder 6"/>
          <p:cNvSpPr>
            <a:spLocks noGrp="1"/>
          </p:cNvSpPr>
          <p:nvPr>
            <p:ph type="sldNum" sz="quarter" idx="12"/>
          </p:nvPr>
        </p:nvSpPr>
        <p:spPr/>
        <p:txBody>
          <a:bodyPr/>
          <a:lstStyle/>
          <a:p>
            <a:fld id="{4CB6DF64-918B-0F46-A97E-09DDFEA08376}" type="slidenum">
              <a:rPr lang="en-US" smtClean="0"/>
              <a:t>‹#›</a:t>
            </a:fld>
            <a:endParaRPr lang="en-US"/>
          </a:p>
        </p:txBody>
      </p:sp>
      <p:pic>
        <p:nvPicPr>
          <p:cNvPr id="8" name="Picture 2" descr="http://ucpa.ucsd.edu/img/guidelines/gl-4-seal.png">
            <a:extLst>
              <a:ext uri="{FF2B5EF4-FFF2-40B4-BE49-F238E27FC236}">
                <a16:creationId xmlns="" xmlns:a16="http://schemas.microsoft.com/office/drawing/2014/main" id="{A8DA7404-F169-495F-82AA-4E75FA893ED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4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D723F-C1E2-0449-831A-664CD3FED121}" type="datetime1">
              <a:rPr lang="en-US" smtClean="0"/>
              <a:t>7/5/19</a:t>
            </a:fld>
            <a:endParaRPr lang="en-US"/>
          </a:p>
        </p:txBody>
      </p:sp>
      <p:sp>
        <p:nvSpPr>
          <p:cNvPr id="6" name="Footer Placeholder 5"/>
          <p:cNvSpPr>
            <a:spLocks noGrp="1"/>
          </p:cNvSpPr>
          <p:nvPr>
            <p:ph type="ftr" sz="quarter" idx="11"/>
          </p:nvPr>
        </p:nvSpPr>
        <p:spPr/>
        <p:txBody>
          <a:bodyPr/>
          <a:lstStyle/>
          <a:p>
            <a:r>
              <a:rPr lang="en-US" smtClean="0"/>
              <a:t>GNPS Tutorial Module 2 - Molecular Networking Overview</a:t>
            </a:r>
            <a:endParaRPr lang="en-US"/>
          </a:p>
        </p:txBody>
      </p:sp>
      <p:sp>
        <p:nvSpPr>
          <p:cNvPr id="7" name="Slide Number Placeholder 6"/>
          <p:cNvSpPr>
            <a:spLocks noGrp="1"/>
          </p:cNvSpPr>
          <p:nvPr>
            <p:ph type="sldNum" sz="quarter" idx="12"/>
          </p:nvPr>
        </p:nvSpPr>
        <p:spPr/>
        <p:txBody>
          <a:bodyPr/>
          <a:lstStyle/>
          <a:p>
            <a:fld id="{4CB6DF64-918B-0F46-A97E-09DDFEA08376}" type="slidenum">
              <a:rPr lang="en-US" smtClean="0"/>
              <a:t>‹#›</a:t>
            </a:fld>
            <a:endParaRPr lang="en-US"/>
          </a:p>
        </p:txBody>
      </p:sp>
      <p:pic>
        <p:nvPicPr>
          <p:cNvPr id="8" name="Picture 2" descr="http://ucpa.ucsd.edu/img/guidelines/gl-4-seal.png">
            <a:extLst>
              <a:ext uri="{FF2B5EF4-FFF2-40B4-BE49-F238E27FC236}">
                <a16:creationId xmlns="" xmlns:a16="http://schemas.microsoft.com/office/drawing/2014/main" id="{20B6BA1F-68B8-436C-89AA-5F45C2036E2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8676" y="44451"/>
            <a:ext cx="1600528" cy="96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8265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C4179-3391-544F-AE33-36A5EB220B87}" type="datetime1">
              <a:rPr lang="en-US" smtClean="0"/>
              <a:t>7/5/19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GNPS Tutorial Module 2 - Molecular Networking Overview</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6DF64-918B-0F46-A97E-09DDFEA08376}" type="slidenum">
              <a:rPr lang="en-US" smtClean="0"/>
              <a:t>‹#›</a:t>
            </a:fld>
            <a:endParaRPr lang="en-US"/>
          </a:p>
        </p:txBody>
      </p:sp>
    </p:spTree>
    <p:extLst>
      <p:ext uri="{BB962C8B-B14F-4D97-AF65-F5344CB8AC3E}">
        <p14:creationId xmlns:p14="http://schemas.microsoft.com/office/powerpoint/2010/main" val="2212372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s://gnps.ucsd.edu/ProteoSAFe/status.jsp?task=047ef85223024f269e44492adc771d9c" TargetMode="External"/><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20.png"/></Relationships>
</file>

<file path=ppt/slides/_rels/slide7.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image" Target="../media/image270.png"/><Relationship Id="rId5" Type="http://schemas.openxmlformats.org/officeDocument/2006/relationships/image" Target="../media/image280.pn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50.png"/></Relationships>
</file>

<file path=ppt/slides/_rels/slide8.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image" Target="../media/image270.png"/><Relationship Id="rId5" Type="http://schemas.openxmlformats.org/officeDocument/2006/relationships/image" Target="../media/image280.pn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50.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 descr="H:\Dropbox\Postdoc\workshopSeedGrant\Background_network2.png"/>
          <p:cNvPicPr preferRelativeResize="0"/>
          <p:nvPr/>
        </p:nvPicPr>
        <p:blipFill rotWithShape="1">
          <a:blip r:embed="rId3">
            <a:alphaModFix/>
          </a:blip>
          <a:srcRect b="74224"/>
          <a:stretch/>
        </p:blipFill>
        <p:spPr>
          <a:xfrm>
            <a:off x="31297" y="28977"/>
            <a:ext cx="9083675" cy="1675373"/>
          </a:xfrm>
          <a:prstGeom prst="rect">
            <a:avLst/>
          </a:prstGeom>
          <a:noFill/>
          <a:ln>
            <a:noFill/>
          </a:ln>
        </p:spPr>
      </p:pic>
      <p:pic>
        <p:nvPicPr>
          <p:cNvPr id="186" name="Google Shape;186;p1" descr="http://ucpa.ucsd.edu/img/guidelines/gl-4-seal.png"/>
          <p:cNvPicPr preferRelativeResize="0"/>
          <p:nvPr/>
        </p:nvPicPr>
        <p:blipFill rotWithShape="1">
          <a:blip r:embed="rId4">
            <a:alphaModFix/>
          </a:blip>
          <a:srcRect/>
          <a:stretch/>
        </p:blipFill>
        <p:spPr>
          <a:xfrm>
            <a:off x="7460343" y="29028"/>
            <a:ext cx="2022944" cy="1213766"/>
          </a:xfrm>
          <a:prstGeom prst="rect">
            <a:avLst/>
          </a:prstGeom>
          <a:noFill/>
          <a:ln>
            <a:noFill/>
          </a:ln>
        </p:spPr>
      </p:pic>
      <p:sp>
        <p:nvSpPr>
          <p:cNvPr id="187" name="Google Shape;187;p1"/>
          <p:cNvSpPr txBox="1"/>
          <p:nvPr/>
        </p:nvSpPr>
        <p:spPr>
          <a:xfrm>
            <a:off x="31297" y="1935203"/>
            <a:ext cx="9079992" cy="1015622"/>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000" b="1" dirty="0" smtClean="0">
                <a:solidFill>
                  <a:schemeClr val="lt1"/>
                </a:solidFill>
                <a:latin typeface="Calibri"/>
                <a:ea typeface="Calibri"/>
                <a:cs typeface="Calibri"/>
                <a:sym typeface="Calibri"/>
              </a:rPr>
              <a:t>GNPS Classic Molecular Networking Overview</a:t>
            </a:r>
            <a:endParaRPr sz="3000" b="1"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3000" b="1" dirty="0" smtClean="0">
                <a:solidFill>
                  <a:schemeClr val="lt1"/>
                </a:solidFill>
                <a:latin typeface="Calibri"/>
                <a:ea typeface="Calibri"/>
                <a:cs typeface="Calibri"/>
                <a:sym typeface="Calibri"/>
              </a:rPr>
              <a:t>Lecture</a:t>
            </a:r>
            <a:endParaRPr sz="3000" b="1" dirty="0">
              <a:solidFill>
                <a:schemeClr val="lt1"/>
              </a:solidFill>
              <a:latin typeface="Calibri"/>
              <a:ea typeface="Calibri"/>
              <a:cs typeface="Calibri"/>
              <a:sym typeface="Calibri"/>
            </a:endParaRPr>
          </a:p>
        </p:txBody>
      </p:sp>
      <p:sp>
        <p:nvSpPr>
          <p:cNvPr id="188" name="Google Shape;188;p1"/>
          <p:cNvSpPr txBox="1"/>
          <p:nvPr/>
        </p:nvSpPr>
        <p:spPr>
          <a:xfrm>
            <a:off x="31297" y="3467952"/>
            <a:ext cx="9079992" cy="954067"/>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dk1"/>
                </a:solidFill>
                <a:ea typeface="Calibri"/>
                <a:cs typeface="Calibri"/>
                <a:sym typeface="Calibri"/>
              </a:rPr>
              <a:t>ENTER AUTHORS </a:t>
            </a:r>
            <a:r>
              <a:rPr lang="en-US" sz="2800" b="1" dirty="0" smtClean="0">
                <a:solidFill>
                  <a:schemeClr val="dk1"/>
                </a:solidFill>
                <a:ea typeface="Calibri"/>
                <a:cs typeface="Calibri"/>
                <a:sym typeface="Calibri"/>
              </a:rPr>
              <a:t>HERE</a:t>
            </a:r>
            <a:endParaRPr lang="en-US" sz="2800" b="1" dirty="0" smtClean="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b="1" i="0" u="none" strike="noStrike" cap="none" dirty="0" smtClean="0">
                <a:solidFill>
                  <a:schemeClr val="dk1"/>
                </a:solidFill>
                <a:latin typeface="Calibri"/>
                <a:ea typeface="Calibri"/>
                <a:cs typeface="Calibri"/>
                <a:sym typeface="Calibri"/>
              </a:rPr>
              <a:t>University </a:t>
            </a:r>
            <a:r>
              <a:rPr lang="en-US" sz="2800" b="1" i="0" u="none" strike="noStrike" cap="none" dirty="0">
                <a:solidFill>
                  <a:schemeClr val="dk1"/>
                </a:solidFill>
                <a:latin typeface="Calibri"/>
                <a:ea typeface="Calibri"/>
                <a:cs typeface="Calibri"/>
                <a:sym typeface="Calibri"/>
              </a:rPr>
              <a:t>of California - San Diego</a:t>
            </a:r>
            <a:endParaRPr dirty="0"/>
          </a:p>
        </p:txBody>
      </p:sp>
      <p:pic>
        <p:nvPicPr>
          <p:cNvPr id="6" name="Google Shape;203;p3"/>
          <p:cNvPicPr preferRelativeResize="0"/>
          <p:nvPr/>
        </p:nvPicPr>
        <p:blipFill rotWithShape="1">
          <a:blip r:embed="rId5">
            <a:alphaModFix/>
          </a:blip>
          <a:srcRect/>
          <a:stretch/>
        </p:blipFill>
        <p:spPr>
          <a:xfrm>
            <a:off x="2623659" y="4503070"/>
            <a:ext cx="3715386" cy="1326197"/>
          </a:xfrm>
          <a:prstGeom prst="rect">
            <a:avLst/>
          </a:prstGeom>
          <a:noFill/>
          <a:ln>
            <a:noFill/>
          </a:ln>
        </p:spPr>
      </p:pic>
    </p:spTree>
    <p:extLst>
      <p:ext uri="{BB962C8B-B14F-4D97-AF65-F5344CB8AC3E}">
        <p14:creationId xmlns:p14="http://schemas.microsoft.com/office/powerpoint/2010/main" val="904331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p:cNvSpPr/>
          <p:nvPr/>
        </p:nvSpPr>
        <p:spPr>
          <a:xfrm>
            <a:off x="-10052539" y="-3747385"/>
            <a:ext cx="1846385" cy="2720336"/>
          </a:xfrm>
          <a:prstGeom prst="rect">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24" name="Rectangle 323"/>
          <p:cNvSpPr/>
          <p:nvPr/>
        </p:nvSpPr>
        <p:spPr>
          <a:xfrm>
            <a:off x="-7964191" y="-4570706"/>
            <a:ext cx="1704068" cy="1543459"/>
          </a:xfrm>
          <a:prstGeom prst="rect">
            <a:avLst/>
          </a:prstGeom>
          <a:noFill/>
          <a:ln w="127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25" name="Rectangle 324"/>
          <p:cNvSpPr/>
          <p:nvPr/>
        </p:nvSpPr>
        <p:spPr>
          <a:xfrm>
            <a:off x="-8040392" y="-1731711"/>
            <a:ext cx="1846385" cy="1437526"/>
          </a:xfrm>
          <a:prstGeom prst="rect">
            <a:avLst/>
          </a:prstGeom>
          <a:noFill/>
          <a:ln w="127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33" name="Title 1"/>
          <p:cNvSpPr txBox="1">
            <a:spLocks/>
          </p:cNvSpPr>
          <p:nvPr/>
        </p:nvSpPr>
        <p:spPr>
          <a:xfrm>
            <a:off x="445105" y="75066"/>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Molecular Networking</a:t>
            </a:r>
            <a:endParaRPr lang="en-US" b="1" i="1" dirty="0">
              <a:latin typeface="Calibri" charset="0"/>
              <a:ea typeface="Calibri" charset="0"/>
              <a:cs typeface="Calibri" charset="0"/>
            </a:endParaRPr>
          </a:p>
        </p:txBody>
      </p:sp>
      <p:pic>
        <p:nvPicPr>
          <p:cNvPr id="135"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sp>
        <p:nvSpPr>
          <p:cNvPr id="5" name="TextBox 4"/>
          <p:cNvSpPr txBox="1"/>
          <p:nvPr/>
        </p:nvSpPr>
        <p:spPr>
          <a:xfrm>
            <a:off x="5366479" y="-1251679"/>
            <a:ext cx="184731" cy="369332"/>
          </a:xfrm>
          <a:prstGeom prst="rect">
            <a:avLst/>
          </a:prstGeom>
          <a:noFill/>
        </p:spPr>
        <p:txBody>
          <a:bodyPr wrap="none" rtlCol="0">
            <a:spAutoFit/>
          </a:bodyPr>
          <a:lstStyle/>
          <a:p>
            <a:endParaRPr lang="en-US" dirty="0"/>
          </a:p>
        </p:txBody>
      </p:sp>
      <p:sp>
        <p:nvSpPr>
          <p:cNvPr id="137" name="Footer Placeholder 2"/>
          <p:cNvSpPr>
            <a:spLocks noGrp="1"/>
          </p:cNvSpPr>
          <p:nvPr>
            <p:ph type="ftr" sz="quarter" idx="11"/>
          </p:nvPr>
        </p:nvSpPr>
        <p:spPr>
          <a:xfrm>
            <a:off x="3124200" y="6356350"/>
            <a:ext cx="2895600" cy="365125"/>
          </a:xfrm>
        </p:spPr>
        <p:txBody>
          <a:bodyPr/>
          <a:lstStyle/>
          <a:p>
            <a:r>
              <a:rPr lang="en-US" smtClean="0"/>
              <a:t>GNPS Tutorial Module 2 - Molecular Networking Overview</a:t>
            </a:r>
            <a:endParaRPr lang="en-US"/>
          </a:p>
        </p:txBody>
      </p:sp>
      <p:grpSp>
        <p:nvGrpSpPr>
          <p:cNvPr id="100" name="Group 99"/>
          <p:cNvGrpSpPr/>
          <p:nvPr/>
        </p:nvGrpSpPr>
        <p:grpSpPr>
          <a:xfrm>
            <a:off x="6269596" y="3963466"/>
            <a:ext cx="1078523" cy="836575"/>
            <a:chOff x="3103062" y="1726686"/>
            <a:chExt cx="1078523" cy="836575"/>
          </a:xfrm>
        </p:grpSpPr>
        <p:grpSp>
          <p:nvGrpSpPr>
            <p:cNvPr id="101" name="Group 100"/>
            <p:cNvGrpSpPr/>
            <p:nvPr/>
          </p:nvGrpSpPr>
          <p:grpSpPr>
            <a:xfrm>
              <a:off x="3103062" y="1726686"/>
              <a:ext cx="1078523" cy="603739"/>
              <a:chOff x="3103062" y="1726686"/>
              <a:chExt cx="1078523" cy="603739"/>
            </a:xfrm>
          </p:grpSpPr>
          <p:cxnSp>
            <p:nvCxnSpPr>
              <p:cNvPr id="103" name="Connecteur droit 352"/>
              <p:cNvCxnSpPr/>
              <p:nvPr/>
            </p:nvCxnSpPr>
            <p:spPr>
              <a:xfrm>
                <a:off x="3103062" y="2330425"/>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261323" y="1726686"/>
                <a:ext cx="838200" cy="586155"/>
                <a:chOff x="3261323" y="1726686"/>
                <a:chExt cx="838200" cy="586155"/>
              </a:xfrm>
            </p:grpSpPr>
            <p:cxnSp>
              <p:nvCxnSpPr>
                <p:cNvPr id="105" name="Connecteur droit 353"/>
                <p:cNvCxnSpPr/>
                <p:nvPr/>
              </p:nvCxnSpPr>
              <p:spPr>
                <a:xfrm>
                  <a:off x="3261323"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cteur droit 354"/>
                <p:cNvCxnSpPr/>
                <p:nvPr/>
              </p:nvCxnSpPr>
              <p:spPr>
                <a:xfrm>
                  <a:off x="3419585" y="2127686"/>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cteur droit 355"/>
                <p:cNvCxnSpPr/>
                <p:nvPr/>
              </p:nvCxnSpPr>
              <p:spPr>
                <a:xfrm>
                  <a:off x="4099523" y="1726686"/>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cteur droit 356"/>
                <p:cNvCxnSpPr/>
                <p:nvPr/>
              </p:nvCxnSpPr>
              <p:spPr>
                <a:xfrm>
                  <a:off x="3958846"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cteur droit 358"/>
                <p:cNvCxnSpPr/>
                <p:nvPr/>
              </p:nvCxnSpPr>
              <p:spPr>
                <a:xfrm>
                  <a:off x="3548538"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02" name="TextBox 101"/>
            <p:cNvSpPr txBox="1"/>
            <p:nvPr/>
          </p:nvSpPr>
          <p:spPr>
            <a:xfrm>
              <a:off x="3548538" y="2301651"/>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18" name="Group 117"/>
          <p:cNvGrpSpPr/>
          <p:nvPr/>
        </p:nvGrpSpPr>
        <p:grpSpPr>
          <a:xfrm>
            <a:off x="4528215" y="3818056"/>
            <a:ext cx="1078523" cy="589285"/>
            <a:chOff x="3060346" y="4776346"/>
            <a:chExt cx="1078523" cy="589285"/>
          </a:xfrm>
        </p:grpSpPr>
        <p:grpSp>
          <p:nvGrpSpPr>
            <p:cNvPr id="119" name="Group 118"/>
            <p:cNvGrpSpPr/>
            <p:nvPr/>
          </p:nvGrpSpPr>
          <p:grpSpPr>
            <a:xfrm>
              <a:off x="3060346" y="4776346"/>
              <a:ext cx="1078523" cy="345260"/>
              <a:chOff x="3060346" y="4776346"/>
              <a:chExt cx="1078523" cy="345260"/>
            </a:xfrm>
          </p:grpSpPr>
          <p:cxnSp>
            <p:nvCxnSpPr>
              <p:cNvPr id="121" name="Connecteur droit 382"/>
              <p:cNvCxnSpPr/>
              <p:nvPr/>
            </p:nvCxnSpPr>
            <p:spPr>
              <a:xfrm>
                <a:off x="3060346" y="5121606"/>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necteur droit 383"/>
              <p:cNvCxnSpPr/>
              <p:nvPr/>
            </p:nvCxnSpPr>
            <p:spPr>
              <a:xfrm>
                <a:off x="3171715" y="4936451"/>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cteur droit 384"/>
              <p:cNvCxnSpPr/>
              <p:nvPr/>
            </p:nvCxnSpPr>
            <p:spPr>
              <a:xfrm>
                <a:off x="4056808" y="4890406"/>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cteur droit 385"/>
              <p:cNvCxnSpPr/>
              <p:nvPr/>
            </p:nvCxnSpPr>
            <p:spPr>
              <a:xfrm>
                <a:off x="3986469" y="4890406"/>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Connecteur droit 386"/>
              <p:cNvCxnSpPr/>
              <p:nvPr/>
            </p:nvCxnSpPr>
            <p:spPr>
              <a:xfrm>
                <a:off x="3523408" y="4936451"/>
                <a:ext cx="0" cy="167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Connecteur droit 387"/>
              <p:cNvCxnSpPr/>
              <p:nvPr/>
            </p:nvCxnSpPr>
            <p:spPr>
              <a:xfrm>
                <a:off x="3113100" y="4776346"/>
                <a:ext cx="0" cy="33171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p:nvPr/>
          </p:nvSpPr>
          <p:spPr>
            <a:xfrm>
              <a:off x="3572607" y="5104021"/>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38" name="Group 137"/>
          <p:cNvGrpSpPr/>
          <p:nvPr/>
        </p:nvGrpSpPr>
        <p:grpSpPr>
          <a:xfrm>
            <a:off x="2177576" y="2820591"/>
            <a:ext cx="1078523" cy="690984"/>
            <a:chOff x="3060345" y="5274342"/>
            <a:chExt cx="1078523" cy="690984"/>
          </a:xfrm>
        </p:grpSpPr>
        <p:grpSp>
          <p:nvGrpSpPr>
            <p:cNvPr id="139" name="Group 138"/>
            <p:cNvGrpSpPr/>
            <p:nvPr/>
          </p:nvGrpSpPr>
          <p:grpSpPr>
            <a:xfrm>
              <a:off x="3060345" y="5274342"/>
              <a:ext cx="1078523" cy="434028"/>
              <a:chOff x="3060345" y="5274342"/>
              <a:chExt cx="1078523" cy="434028"/>
            </a:xfrm>
          </p:grpSpPr>
          <p:cxnSp>
            <p:nvCxnSpPr>
              <p:cNvPr id="141" name="Connecteur droit 375"/>
              <p:cNvCxnSpPr/>
              <p:nvPr/>
            </p:nvCxnSpPr>
            <p:spPr>
              <a:xfrm>
                <a:off x="3060345" y="5708370"/>
                <a:ext cx="1078523" cy="0"/>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Connecteur droit 376"/>
              <p:cNvCxnSpPr/>
              <p:nvPr/>
            </p:nvCxnSpPr>
            <p:spPr>
              <a:xfrm>
                <a:off x="3288945" y="5523216"/>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Connecteur droit 378"/>
              <p:cNvCxnSpPr/>
              <p:nvPr/>
            </p:nvCxnSpPr>
            <p:spPr>
              <a:xfrm>
                <a:off x="3986468" y="5477170"/>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Connecteur droit 379"/>
              <p:cNvCxnSpPr/>
              <p:nvPr/>
            </p:nvCxnSpPr>
            <p:spPr>
              <a:xfrm>
                <a:off x="3523407" y="5523215"/>
                <a:ext cx="0" cy="167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Connecteur droit 380"/>
              <p:cNvCxnSpPr/>
              <p:nvPr/>
            </p:nvCxnSpPr>
            <p:spPr>
              <a:xfrm>
                <a:off x="3113099" y="5274342"/>
                <a:ext cx="0" cy="42048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0" name="TextBox 139"/>
            <p:cNvSpPr txBox="1"/>
            <p:nvPr/>
          </p:nvSpPr>
          <p:spPr>
            <a:xfrm>
              <a:off x="3564812" y="5703716"/>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46" name="Group 145"/>
          <p:cNvGrpSpPr/>
          <p:nvPr/>
        </p:nvGrpSpPr>
        <p:grpSpPr>
          <a:xfrm>
            <a:off x="3056970" y="3317985"/>
            <a:ext cx="1078523" cy="845330"/>
            <a:chOff x="1033939" y="4135469"/>
            <a:chExt cx="1078523" cy="845330"/>
          </a:xfrm>
        </p:grpSpPr>
        <p:grpSp>
          <p:nvGrpSpPr>
            <p:cNvPr id="147" name="Group 146"/>
            <p:cNvGrpSpPr/>
            <p:nvPr/>
          </p:nvGrpSpPr>
          <p:grpSpPr>
            <a:xfrm>
              <a:off x="1033939" y="4135469"/>
              <a:ext cx="1078523" cy="603739"/>
              <a:chOff x="1033939" y="4135469"/>
              <a:chExt cx="1078523" cy="603739"/>
            </a:xfrm>
          </p:grpSpPr>
          <p:cxnSp>
            <p:nvCxnSpPr>
              <p:cNvPr id="149" name="Connecteur droit 338"/>
              <p:cNvCxnSpPr/>
              <p:nvPr/>
            </p:nvCxnSpPr>
            <p:spPr>
              <a:xfrm>
                <a:off x="1033939" y="473920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Connecteur droit 339"/>
              <p:cNvCxnSpPr/>
              <p:nvPr/>
            </p:nvCxnSpPr>
            <p:spPr>
              <a:xfrm>
                <a:off x="1362185" y="4510608"/>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Connecteur droit 340"/>
              <p:cNvCxnSpPr/>
              <p:nvPr/>
            </p:nvCxnSpPr>
            <p:spPr>
              <a:xfrm>
                <a:off x="1520446" y="4399239"/>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Connecteur droit 341"/>
              <p:cNvCxnSpPr/>
              <p:nvPr/>
            </p:nvCxnSpPr>
            <p:spPr>
              <a:xfrm>
                <a:off x="2030400" y="4135469"/>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Connecteur droit 343"/>
              <p:cNvCxnSpPr/>
              <p:nvPr/>
            </p:nvCxnSpPr>
            <p:spPr>
              <a:xfrm>
                <a:off x="1672846" y="4211669"/>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8" name="TextBox 147"/>
            <p:cNvSpPr txBox="1"/>
            <p:nvPr/>
          </p:nvSpPr>
          <p:spPr>
            <a:xfrm>
              <a:off x="1351588" y="4719189"/>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62" name="Group 161"/>
          <p:cNvGrpSpPr/>
          <p:nvPr/>
        </p:nvGrpSpPr>
        <p:grpSpPr>
          <a:xfrm>
            <a:off x="1263818" y="4930379"/>
            <a:ext cx="1078523" cy="759727"/>
            <a:chOff x="1033939" y="3469295"/>
            <a:chExt cx="1078523" cy="759727"/>
          </a:xfrm>
        </p:grpSpPr>
        <p:grpSp>
          <p:nvGrpSpPr>
            <p:cNvPr id="163" name="Group 162"/>
            <p:cNvGrpSpPr/>
            <p:nvPr/>
          </p:nvGrpSpPr>
          <p:grpSpPr>
            <a:xfrm>
              <a:off x="1033939" y="3469295"/>
              <a:ext cx="1078523" cy="527539"/>
              <a:chOff x="1033939" y="3469295"/>
              <a:chExt cx="1078523" cy="527539"/>
            </a:xfrm>
          </p:grpSpPr>
          <p:cxnSp>
            <p:nvCxnSpPr>
              <p:cNvPr id="165" name="Connecteur droit 331"/>
              <p:cNvCxnSpPr/>
              <p:nvPr/>
            </p:nvCxnSpPr>
            <p:spPr>
              <a:xfrm>
                <a:off x="1033939" y="3996834"/>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Connecteur droit 332"/>
              <p:cNvCxnSpPr/>
              <p:nvPr/>
            </p:nvCxnSpPr>
            <p:spPr>
              <a:xfrm>
                <a:off x="1268400" y="3768234"/>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Connecteur droit 333"/>
              <p:cNvCxnSpPr/>
              <p:nvPr/>
            </p:nvCxnSpPr>
            <p:spPr>
              <a:xfrm>
                <a:off x="1426662" y="3656864"/>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Connecteur droit 335"/>
              <p:cNvCxnSpPr/>
              <p:nvPr/>
            </p:nvCxnSpPr>
            <p:spPr>
              <a:xfrm>
                <a:off x="1889723" y="3592387"/>
                <a:ext cx="0" cy="38686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Connecteur droit 336"/>
              <p:cNvCxnSpPr/>
              <p:nvPr/>
            </p:nvCxnSpPr>
            <p:spPr>
              <a:xfrm>
                <a:off x="1672846" y="3469295"/>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4" name="TextBox 163"/>
            <p:cNvSpPr txBox="1"/>
            <p:nvPr/>
          </p:nvSpPr>
          <p:spPr>
            <a:xfrm>
              <a:off x="1340328" y="3967412"/>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70" name="Group 169"/>
          <p:cNvGrpSpPr/>
          <p:nvPr/>
        </p:nvGrpSpPr>
        <p:grpSpPr>
          <a:xfrm>
            <a:off x="5385835" y="4768174"/>
            <a:ext cx="1078523" cy="834363"/>
            <a:chOff x="1040438" y="2621299"/>
            <a:chExt cx="1078523" cy="834363"/>
          </a:xfrm>
        </p:grpSpPr>
        <p:grpSp>
          <p:nvGrpSpPr>
            <p:cNvPr id="171" name="Group 170"/>
            <p:cNvGrpSpPr/>
            <p:nvPr/>
          </p:nvGrpSpPr>
          <p:grpSpPr>
            <a:xfrm>
              <a:off x="1040438" y="2621299"/>
              <a:ext cx="1078523" cy="603739"/>
              <a:chOff x="1040438" y="2621299"/>
              <a:chExt cx="1078523" cy="603739"/>
            </a:xfrm>
          </p:grpSpPr>
          <p:cxnSp>
            <p:nvCxnSpPr>
              <p:cNvPr id="173" name="Connecteur droit 125"/>
              <p:cNvCxnSpPr/>
              <p:nvPr/>
            </p:nvCxnSpPr>
            <p:spPr>
              <a:xfrm>
                <a:off x="1040438" y="322503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4" name="Connecteur droit 126"/>
              <p:cNvCxnSpPr/>
              <p:nvPr/>
            </p:nvCxnSpPr>
            <p:spPr>
              <a:xfrm>
                <a:off x="1186976" y="2996438"/>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Connecteur droit 127"/>
              <p:cNvCxnSpPr/>
              <p:nvPr/>
            </p:nvCxnSpPr>
            <p:spPr>
              <a:xfrm>
                <a:off x="1345238" y="2885068"/>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Connecteur droit 128"/>
              <p:cNvCxnSpPr/>
              <p:nvPr/>
            </p:nvCxnSpPr>
            <p:spPr>
              <a:xfrm>
                <a:off x="2036899" y="2621299"/>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Connecteur droit 129"/>
              <p:cNvCxnSpPr/>
              <p:nvPr/>
            </p:nvCxnSpPr>
            <p:spPr>
              <a:xfrm>
                <a:off x="1896222" y="2820591"/>
                <a:ext cx="0" cy="38686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Connecteur droit 130"/>
              <p:cNvCxnSpPr/>
              <p:nvPr/>
            </p:nvCxnSpPr>
            <p:spPr>
              <a:xfrm>
                <a:off x="1679346" y="2697499"/>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2" name="TextBox 171"/>
            <p:cNvSpPr txBox="1"/>
            <p:nvPr/>
          </p:nvSpPr>
          <p:spPr>
            <a:xfrm>
              <a:off x="1318316" y="3194052"/>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sp>
        <p:nvSpPr>
          <p:cNvPr id="23" name="TextBox 22"/>
          <p:cNvSpPr txBox="1"/>
          <p:nvPr/>
        </p:nvSpPr>
        <p:spPr>
          <a:xfrm>
            <a:off x="2381956" y="3397956"/>
            <a:ext cx="184731" cy="369332"/>
          </a:xfrm>
          <a:prstGeom prst="rect">
            <a:avLst/>
          </a:prstGeom>
          <a:noFill/>
        </p:spPr>
        <p:txBody>
          <a:bodyPr wrap="none" rtlCol="0">
            <a:spAutoFit/>
          </a:bodyPr>
          <a:lstStyle/>
          <a:p>
            <a:endParaRPr lang="en-US"/>
          </a:p>
        </p:txBody>
      </p:sp>
      <p:sp>
        <p:nvSpPr>
          <p:cNvPr id="179" name="Ellipse 283"/>
          <p:cNvSpPr/>
          <p:nvPr/>
        </p:nvSpPr>
        <p:spPr>
          <a:xfrm>
            <a:off x="3213989" y="3145105"/>
            <a:ext cx="1044125" cy="1071957"/>
          </a:xfrm>
          <a:prstGeom prst="ellipse">
            <a:avLst/>
          </a:prstGeom>
          <a:noFill/>
          <a:ln w="571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80" name="ZoneTexte 9"/>
          <p:cNvSpPr txBox="1"/>
          <p:nvPr/>
        </p:nvSpPr>
        <p:spPr>
          <a:xfrm flipH="1">
            <a:off x="2019969" y="4452406"/>
            <a:ext cx="1838423" cy="376385"/>
          </a:xfrm>
          <a:prstGeom prst="rect">
            <a:avLst/>
          </a:prstGeom>
          <a:noFill/>
        </p:spPr>
        <p:txBody>
          <a:bodyPr wrap="square" rtlCol="0">
            <a:spAutoFit/>
          </a:bodyPr>
          <a:lstStyle/>
          <a:p>
            <a:r>
              <a:rPr lang="en-US" sz="1846" b="1" dirty="0" smtClean="0">
                <a:solidFill>
                  <a:srgbClr val="00B0F0"/>
                </a:solidFill>
                <a:latin typeface="Calibri" charset="0"/>
                <a:ea typeface="Calibri" charset="0"/>
                <a:cs typeface="Calibri" charset="0"/>
              </a:rPr>
              <a:t>Library match</a:t>
            </a:r>
            <a:endParaRPr lang="en-US" sz="1846" b="1" dirty="0">
              <a:solidFill>
                <a:srgbClr val="00B0F0"/>
              </a:solidFill>
              <a:latin typeface="Calibri" charset="0"/>
              <a:ea typeface="Calibri" charset="0"/>
              <a:cs typeface="Calibri" charset="0"/>
            </a:endParaRPr>
          </a:p>
        </p:txBody>
      </p:sp>
      <p:cxnSp>
        <p:nvCxnSpPr>
          <p:cNvPr id="181" name="Straight Arrow Connector 180"/>
          <p:cNvCxnSpPr/>
          <p:nvPr/>
        </p:nvCxnSpPr>
        <p:spPr>
          <a:xfrm flipV="1">
            <a:off x="2695241" y="4157069"/>
            <a:ext cx="679378" cy="38896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2" name="Group 201"/>
          <p:cNvGrpSpPr/>
          <p:nvPr/>
        </p:nvGrpSpPr>
        <p:grpSpPr>
          <a:xfrm>
            <a:off x="5663713" y="1889399"/>
            <a:ext cx="1078523" cy="742094"/>
            <a:chOff x="3099534" y="2549203"/>
            <a:chExt cx="1078523" cy="742094"/>
          </a:xfrm>
        </p:grpSpPr>
        <p:cxnSp>
          <p:nvCxnSpPr>
            <p:cNvPr id="203" name="Connecteur droit 367"/>
            <p:cNvCxnSpPr/>
            <p:nvPr/>
          </p:nvCxnSpPr>
          <p:spPr>
            <a:xfrm>
              <a:off x="3099534" y="3034036"/>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Connecteur droit 368"/>
            <p:cNvCxnSpPr/>
            <p:nvPr/>
          </p:nvCxnSpPr>
          <p:spPr>
            <a:xfrm>
              <a:off x="3328134" y="269406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Connecteur droit 369"/>
            <p:cNvCxnSpPr/>
            <p:nvPr/>
          </p:nvCxnSpPr>
          <p:spPr>
            <a:xfrm>
              <a:off x="3419585" y="2845418"/>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Connecteur droit 373"/>
            <p:cNvCxnSpPr/>
            <p:nvPr/>
          </p:nvCxnSpPr>
          <p:spPr>
            <a:xfrm>
              <a:off x="3615349" y="269406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a:off x="3565128" y="3029687"/>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cxnSp>
          <p:nvCxnSpPr>
            <p:cNvPr id="208" name="Connecteur droit 370"/>
            <p:cNvCxnSpPr/>
            <p:nvPr/>
          </p:nvCxnSpPr>
          <p:spPr>
            <a:xfrm>
              <a:off x="4134692" y="2549203"/>
              <a:ext cx="0" cy="48471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09" name="Rectangle 208"/>
          <p:cNvSpPr/>
          <p:nvPr/>
        </p:nvSpPr>
        <p:spPr>
          <a:xfrm>
            <a:off x="337004" y="1327008"/>
            <a:ext cx="2083015" cy="944489"/>
          </a:xfrm>
          <a:prstGeom prst="rect">
            <a:avLst/>
          </a:prstGeom>
        </p:spPr>
        <p:txBody>
          <a:bodyPr wrap="square">
            <a:spAutoFit/>
          </a:bodyPr>
          <a:lstStyle/>
          <a:p>
            <a:pPr algn="ctr"/>
            <a:r>
              <a:rPr lang="en-US" sz="1846" b="1" dirty="0">
                <a:latin typeface="Calibri" charset="0"/>
                <a:ea typeface="Calibri" charset="0"/>
                <a:cs typeface="Calibri" charset="0"/>
              </a:rPr>
              <a:t>MS/MS </a:t>
            </a:r>
          </a:p>
          <a:p>
            <a:pPr algn="ctr"/>
            <a:r>
              <a:rPr lang="en-US" sz="1846" b="1" dirty="0">
                <a:latin typeface="Calibri" charset="0"/>
                <a:ea typeface="Calibri" charset="0"/>
                <a:cs typeface="Calibri" charset="0"/>
              </a:rPr>
              <a:t>Vector-based spectral matching</a:t>
            </a:r>
          </a:p>
        </p:txBody>
      </p:sp>
    </p:spTree>
    <p:extLst>
      <p:ext uri="{BB962C8B-B14F-4D97-AF65-F5344CB8AC3E}">
        <p14:creationId xmlns:p14="http://schemas.microsoft.com/office/powerpoint/2010/main" val="43319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4636 -0.32615 L 1.94444E-6 1.11111E-6 " pathEditMode="relative" rAng="0" ptsTypes="AA">
                                      <p:cBhvr>
                                        <p:cTn id="18" dur="3000" spd="-100000" fill="hold"/>
                                        <p:tgtEl>
                                          <p:spTgt spid="100"/>
                                        </p:tgtEl>
                                        <p:attrNameLst>
                                          <p:attrName>ppt_x</p:attrName>
                                          <p:attrName>ppt_y</p:attrName>
                                        </p:attrNameLst>
                                      </p:cBhvr>
                                      <p:rCtr x="17292" y="16435"/>
                                    </p:animMotion>
                                  </p:childTnLst>
                                </p:cTn>
                              </p:par>
                              <p:par>
                                <p:cTn id="19" presetID="0" presetClass="path" presetSubtype="0" accel="50000" fill="hold" nodeType="withEffect">
                                  <p:stCondLst>
                                    <p:cond delay="0"/>
                                  </p:stCondLst>
                                  <p:childTnLst>
                                    <p:animMotion origin="layout" path="M -0.16059 0.13982 L 3.33333E-6 2.96296E-6 " pathEditMode="relative" rAng="0" ptsTypes="AA">
                                      <p:cBhvr>
                                        <p:cTn id="20" dur="3000" spd="-100000" fill="hold"/>
                                        <p:tgtEl>
                                          <p:spTgt spid="118"/>
                                        </p:tgtEl>
                                        <p:attrNameLst>
                                          <p:attrName>ppt_x</p:attrName>
                                          <p:attrName>ppt_y</p:attrName>
                                        </p:attrNameLst>
                                      </p:cBhvr>
                                      <p:rCtr x="8125" y="-7106"/>
                                    </p:animMotion>
                                  </p:childTnLst>
                                </p:cTn>
                              </p:par>
                              <p:par>
                                <p:cTn id="21" presetID="0" presetClass="path" presetSubtype="0" accel="50000" fill="hold" nodeType="withEffect">
                                  <p:stCondLst>
                                    <p:cond delay="0"/>
                                  </p:stCondLst>
                                  <p:childTnLst>
                                    <p:animMotion origin="layout" path="M 0.09653 0.35787 L 1.38889E-6 -4.07407E-6 " pathEditMode="relative" rAng="0" ptsTypes="AA">
                                      <p:cBhvr>
                                        <p:cTn id="22" dur="3000" spd="-100000" fill="hold"/>
                                        <p:tgtEl>
                                          <p:spTgt spid="138"/>
                                        </p:tgtEl>
                                        <p:attrNameLst>
                                          <p:attrName>ppt_x</p:attrName>
                                          <p:attrName>ppt_y</p:attrName>
                                        </p:attrNameLst>
                                      </p:cBhvr>
                                      <p:rCtr x="-4809" y="-17963"/>
                                    </p:animMotion>
                                  </p:childTnLst>
                                </p:cTn>
                              </p:par>
                              <p:par>
                                <p:cTn id="23" presetID="0" presetClass="path" presetSubtype="0" accel="50000" fill="hold" nodeType="withEffect">
                                  <p:stCondLst>
                                    <p:cond delay="0"/>
                                  </p:stCondLst>
                                  <p:childTnLst>
                                    <p:animMotion origin="layout" path="M -0.22118 0.11921 L 8.33333E-7 -3.7037E-7 " pathEditMode="relative" rAng="0" ptsTypes="AA">
                                      <p:cBhvr>
                                        <p:cTn id="24" dur="3000" spd="-100000" fill="hold"/>
                                        <p:tgtEl>
                                          <p:spTgt spid="146"/>
                                        </p:tgtEl>
                                        <p:attrNameLst>
                                          <p:attrName>ppt_x</p:attrName>
                                          <p:attrName>ppt_y</p:attrName>
                                        </p:attrNameLst>
                                      </p:cBhvr>
                                      <p:rCtr x="11042" y="-6042"/>
                                    </p:animMotion>
                                  </p:childTnLst>
                                </p:cTn>
                              </p:par>
                              <p:par>
                                <p:cTn id="25" presetID="0" presetClass="path" presetSubtype="0" accel="50000" fill="hold" nodeType="withEffect">
                                  <p:stCondLst>
                                    <p:cond delay="0"/>
                                  </p:stCondLst>
                                  <p:childTnLst>
                                    <p:animMotion origin="layout" path="M -0.025 -0.2132 L 1.38889E-6 4.44444E-6 " pathEditMode="relative" rAng="0" ptsTypes="AA">
                                      <p:cBhvr>
                                        <p:cTn id="26" dur="3000" spd="-100000" fill="hold"/>
                                        <p:tgtEl>
                                          <p:spTgt spid="162"/>
                                        </p:tgtEl>
                                        <p:attrNameLst>
                                          <p:attrName>ppt_x</p:attrName>
                                          <p:attrName>ppt_y</p:attrName>
                                        </p:attrNameLst>
                                      </p:cBhvr>
                                      <p:rCtr x="1215" y="10556"/>
                                    </p:animMotion>
                                  </p:childTnLst>
                                </p:cTn>
                              </p:par>
                              <p:par>
                                <p:cTn id="27" presetID="0" presetClass="path" presetSubtype="0" accel="50000" decel="50000" fill="hold" nodeType="withEffect">
                                  <p:stCondLst>
                                    <p:cond delay="0"/>
                                  </p:stCondLst>
                                  <p:childTnLst>
                                    <p:animMotion origin="layout" path="M -0.28038 0.09607 L 1.38889E-6 3.7037E-7 " pathEditMode="relative" rAng="0" ptsTypes="AA">
                                      <p:cBhvr>
                                        <p:cTn id="28" dur="2000" spd="-100000" fill="hold"/>
                                        <p:tgtEl>
                                          <p:spTgt spid="202"/>
                                        </p:tgtEl>
                                        <p:attrNameLst>
                                          <p:attrName>ppt_x</p:attrName>
                                          <p:attrName>ppt_y</p:attrName>
                                        </p:attrNameLst>
                                      </p:cBhvr>
                                      <p:rCtr x="13993" y="-4676"/>
                                    </p:animMotion>
                                  </p:childTnLst>
                                </p:cTn>
                              </p:par>
                              <p:par>
                                <p:cTn id="29" presetID="0" presetClass="path" presetSubtype="0" accel="50000" fill="hold" nodeType="withEffect">
                                  <p:stCondLst>
                                    <p:cond delay="0"/>
                                  </p:stCondLst>
                                  <p:childTnLst>
                                    <p:animMotion origin="layout" path="M -0.47518 -0.31297 L 3.33333E-6 1.48148E-6 " pathEditMode="relative" rAng="0" ptsTypes="AA">
                                      <p:cBhvr>
                                        <p:cTn id="30" dur="3000" spd="-100000" fill="hold"/>
                                        <p:tgtEl>
                                          <p:spTgt spid="170"/>
                                        </p:tgtEl>
                                        <p:attrNameLst>
                                          <p:attrName>ppt_x</p:attrName>
                                          <p:attrName>ppt_y</p:attrName>
                                        </p:attrNameLst>
                                      </p:cBhvr>
                                      <p:rCtr x="23663" y="15579"/>
                                    </p:animMotion>
                                  </p:childTnLst>
                                </p:cTn>
                              </p:par>
                              <p:par>
                                <p:cTn id="31" presetID="1" presetClass="exit" presetSubtype="0" fill="hold" grpId="1" nodeType="withEffect">
                                  <p:stCondLst>
                                    <p:cond delay="0"/>
                                  </p:stCondLst>
                                  <p:childTnLst>
                                    <p:set>
                                      <p:cBhvr>
                                        <p:cTn id="32" dur="1" fill="hold">
                                          <p:stCondLst>
                                            <p:cond delay="0"/>
                                          </p:stCondLst>
                                        </p:cTn>
                                        <p:tgtEl>
                                          <p:spTgt spid="18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8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180" grpId="0"/>
      <p:bldP spid="180" grpId="1"/>
      <p:bldP spid="20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p:cNvSpPr/>
          <p:nvPr/>
        </p:nvSpPr>
        <p:spPr>
          <a:xfrm>
            <a:off x="-10052539" y="-3747385"/>
            <a:ext cx="1846385" cy="2720336"/>
          </a:xfrm>
          <a:prstGeom prst="rect">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cxnSp>
        <p:nvCxnSpPr>
          <p:cNvPr id="226" name="Connecteur droit 225"/>
          <p:cNvCxnSpPr/>
          <p:nvPr/>
        </p:nvCxnSpPr>
        <p:spPr>
          <a:xfrm>
            <a:off x="3523138" y="4958029"/>
            <a:ext cx="0" cy="685699"/>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7" name="Connecteur droit 226"/>
          <p:cNvCxnSpPr/>
          <p:nvPr/>
        </p:nvCxnSpPr>
        <p:spPr>
          <a:xfrm>
            <a:off x="3986200" y="4923653"/>
            <a:ext cx="0" cy="674029"/>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6" name="Connecteur droit 115"/>
          <p:cNvCxnSpPr/>
          <p:nvPr/>
        </p:nvCxnSpPr>
        <p:spPr>
          <a:xfrm>
            <a:off x="1672846" y="2694805"/>
            <a:ext cx="0" cy="165178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9" name="Connecteur droit 118"/>
          <p:cNvCxnSpPr/>
          <p:nvPr/>
        </p:nvCxnSpPr>
        <p:spPr>
          <a:xfrm>
            <a:off x="1889723" y="2817897"/>
            <a:ext cx="0" cy="79235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flipH="1">
            <a:off x="4846339" y="5027955"/>
            <a:ext cx="3945968" cy="376385"/>
          </a:xfrm>
          <a:prstGeom prst="rect">
            <a:avLst/>
          </a:prstGeom>
          <a:noFill/>
        </p:spPr>
        <p:txBody>
          <a:bodyPr wrap="square" rtlCol="0">
            <a:spAutoFit/>
          </a:bodyPr>
          <a:lstStyle/>
          <a:p>
            <a:pPr marL="263776" indent="-263776">
              <a:buFontTx/>
              <a:buChar char="-"/>
            </a:pPr>
            <a:r>
              <a:rPr lang="en-US" sz="1846" dirty="0">
                <a:latin typeface="Calibri" charset="0"/>
                <a:ea typeface="Calibri" charset="0"/>
                <a:cs typeface="Calibri" charset="0"/>
              </a:rPr>
              <a:t>Visualizing spectral families</a:t>
            </a:r>
          </a:p>
        </p:txBody>
      </p:sp>
      <p:cxnSp>
        <p:nvCxnSpPr>
          <p:cNvPr id="111" name="Connecteur droit 110"/>
          <p:cNvCxnSpPr/>
          <p:nvPr/>
        </p:nvCxnSpPr>
        <p:spPr>
          <a:xfrm>
            <a:off x="1180477" y="3011326"/>
            <a:ext cx="181708" cy="1499749"/>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4" name="Connecteur droit 113"/>
          <p:cNvCxnSpPr/>
          <p:nvPr/>
        </p:nvCxnSpPr>
        <p:spPr>
          <a:xfrm>
            <a:off x="1338738" y="2882372"/>
            <a:ext cx="181708" cy="1517334"/>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84" name="Connecteur droit 183"/>
          <p:cNvCxnSpPr/>
          <p:nvPr/>
        </p:nvCxnSpPr>
        <p:spPr>
          <a:xfrm>
            <a:off x="3261323" y="1989003"/>
            <a:ext cx="70338" cy="730076"/>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89" name="Connecteur droit 188"/>
          <p:cNvCxnSpPr/>
          <p:nvPr/>
        </p:nvCxnSpPr>
        <p:spPr>
          <a:xfrm>
            <a:off x="3544631" y="1994365"/>
            <a:ext cx="70338" cy="699885"/>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24" name="Connecteur droit 223"/>
          <p:cNvCxnSpPr/>
          <p:nvPr/>
        </p:nvCxnSpPr>
        <p:spPr>
          <a:xfrm>
            <a:off x="3175624" y="4936452"/>
            <a:ext cx="113054" cy="597869"/>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34" name="Connecteur droit 233"/>
          <p:cNvCxnSpPr/>
          <p:nvPr/>
        </p:nvCxnSpPr>
        <p:spPr>
          <a:xfrm>
            <a:off x="3112830" y="4836566"/>
            <a:ext cx="0" cy="685699"/>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54" name="ZoneTexte 253"/>
          <p:cNvSpPr txBox="1"/>
          <p:nvPr/>
        </p:nvSpPr>
        <p:spPr>
          <a:xfrm>
            <a:off x="2729440" y="3445457"/>
            <a:ext cx="544554" cy="348109"/>
          </a:xfrm>
          <a:prstGeom prst="rect">
            <a:avLst/>
          </a:prstGeom>
          <a:noFill/>
        </p:spPr>
        <p:txBody>
          <a:bodyPr wrap="square" rtlCol="0">
            <a:spAutoFit/>
          </a:bodyPr>
          <a:lstStyle/>
          <a:p>
            <a:r>
              <a:rPr lang="en-US" sz="1662" b="1" dirty="0" smtClean="0">
                <a:solidFill>
                  <a:schemeClr val="bg1">
                    <a:lumMod val="50000"/>
                  </a:schemeClr>
                </a:solidFill>
              </a:rPr>
              <a:t>0.2</a:t>
            </a:r>
            <a:endParaRPr lang="en-US" sz="1662" b="1" dirty="0">
              <a:solidFill>
                <a:schemeClr val="bg1">
                  <a:lumMod val="50000"/>
                </a:schemeClr>
              </a:solidFill>
            </a:endParaRPr>
          </a:p>
        </p:txBody>
      </p:sp>
      <p:sp>
        <p:nvSpPr>
          <p:cNvPr id="255" name="ZoneTexte 254"/>
          <p:cNvSpPr txBox="1"/>
          <p:nvPr/>
        </p:nvSpPr>
        <p:spPr>
          <a:xfrm>
            <a:off x="3259335" y="3677514"/>
            <a:ext cx="544554" cy="348109"/>
          </a:xfrm>
          <a:prstGeom prst="rect">
            <a:avLst/>
          </a:prstGeom>
          <a:noFill/>
        </p:spPr>
        <p:txBody>
          <a:bodyPr wrap="square" rtlCol="0">
            <a:spAutoFit/>
          </a:bodyPr>
          <a:lstStyle/>
          <a:p>
            <a:r>
              <a:rPr lang="en-US" sz="1662" b="1" dirty="0">
                <a:solidFill>
                  <a:schemeClr val="bg1">
                    <a:lumMod val="50000"/>
                  </a:schemeClr>
                </a:solidFill>
              </a:rPr>
              <a:t>0.3</a:t>
            </a:r>
          </a:p>
        </p:txBody>
      </p:sp>
      <p:sp>
        <p:nvSpPr>
          <p:cNvPr id="256" name="ZoneTexte 255"/>
          <p:cNvSpPr txBox="1"/>
          <p:nvPr/>
        </p:nvSpPr>
        <p:spPr>
          <a:xfrm>
            <a:off x="2729440" y="3904834"/>
            <a:ext cx="544554" cy="348109"/>
          </a:xfrm>
          <a:prstGeom prst="rect">
            <a:avLst/>
          </a:prstGeom>
          <a:noFill/>
        </p:spPr>
        <p:txBody>
          <a:bodyPr wrap="square" rtlCol="0">
            <a:spAutoFit/>
          </a:bodyPr>
          <a:lstStyle/>
          <a:p>
            <a:r>
              <a:rPr lang="en-US" sz="1662" b="1" dirty="0">
                <a:solidFill>
                  <a:schemeClr val="bg1">
                    <a:lumMod val="50000"/>
                  </a:schemeClr>
                </a:solidFill>
              </a:rPr>
              <a:t>0.2</a:t>
            </a:r>
          </a:p>
        </p:txBody>
      </p:sp>
      <p:cxnSp>
        <p:nvCxnSpPr>
          <p:cNvPr id="262" name="Connecteur droit 261"/>
          <p:cNvCxnSpPr/>
          <p:nvPr/>
        </p:nvCxnSpPr>
        <p:spPr>
          <a:xfrm>
            <a:off x="2985919" y="2089587"/>
            <a:ext cx="0" cy="728310"/>
          </a:xfrm>
          <a:prstGeom prst="line">
            <a:avLst/>
          </a:prstGeom>
          <a:ln w="285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66" name="Connecteur droit 265"/>
          <p:cNvCxnSpPr/>
          <p:nvPr/>
        </p:nvCxnSpPr>
        <p:spPr>
          <a:xfrm>
            <a:off x="2849995" y="4852903"/>
            <a:ext cx="0" cy="728310"/>
          </a:xfrm>
          <a:prstGeom prst="line">
            <a:avLst/>
          </a:prstGeom>
          <a:ln w="285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68" name="Connecteur droit avec flèche 267"/>
          <p:cNvCxnSpPr/>
          <p:nvPr/>
        </p:nvCxnSpPr>
        <p:spPr>
          <a:xfrm>
            <a:off x="863954" y="2980435"/>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0" name="Connecteur droit avec flèche 269"/>
          <p:cNvCxnSpPr/>
          <p:nvPr/>
        </p:nvCxnSpPr>
        <p:spPr>
          <a:xfrm>
            <a:off x="863954" y="3752372"/>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3" name="Connecteur droit avec flèche 272"/>
          <p:cNvCxnSpPr/>
          <p:nvPr/>
        </p:nvCxnSpPr>
        <p:spPr>
          <a:xfrm>
            <a:off x="2980058" y="2811887"/>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4" name="Connecteur droit avec flèche 273"/>
          <p:cNvCxnSpPr/>
          <p:nvPr/>
        </p:nvCxnSpPr>
        <p:spPr>
          <a:xfrm>
            <a:off x="2980058" y="2093716"/>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6" name="Connecteur droit avec flèche 275"/>
          <p:cNvCxnSpPr/>
          <p:nvPr/>
        </p:nvCxnSpPr>
        <p:spPr>
          <a:xfrm>
            <a:off x="2852655" y="5581212"/>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77" name="ZoneTexte 276"/>
          <p:cNvSpPr txBox="1"/>
          <p:nvPr/>
        </p:nvSpPr>
        <p:spPr>
          <a:xfrm>
            <a:off x="466523" y="3263393"/>
            <a:ext cx="461422" cy="348109"/>
          </a:xfrm>
          <a:prstGeom prst="rect">
            <a:avLst/>
          </a:prstGeom>
          <a:noFill/>
          <a:ln>
            <a:noFill/>
          </a:ln>
        </p:spPr>
        <p:txBody>
          <a:bodyPr wrap="square" rtlCol="0">
            <a:spAutoFit/>
          </a:bodyPr>
          <a:lstStyle/>
          <a:p>
            <a:r>
              <a:rPr lang="en-US" sz="1662" b="1" dirty="0">
                <a:solidFill>
                  <a:schemeClr val="bg1">
                    <a:lumMod val="50000"/>
                  </a:schemeClr>
                </a:solidFill>
              </a:rPr>
              <a:t>0.9</a:t>
            </a:r>
          </a:p>
        </p:txBody>
      </p:sp>
      <p:sp>
        <p:nvSpPr>
          <p:cNvPr id="278" name="ZoneTexte 277"/>
          <p:cNvSpPr txBox="1"/>
          <p:nvPr/>
        </p:nvSpPr>
        <p:spPr>
          <a:xfrm>
            <a:off x="466523" y="4034410"/>
            <a:ext cx="461422" cy="348109"/>
          </a:xfrm>
          <a:prstGeom prst="rect">
            <a:avLst/>
          </a:prstGeom>
          <a:noFill/>
          <a:ln>
            <a:noFill/>
          </a:ln>
        </p:spPr>
        <p:txBody>
          <a:bodyPr wrap="square" rtlCol="0">
            <a:spAutoFit/>
          </a:bodyPr>
          <a:lstStyle/>
          <a:p>
            <a:r>
              <a:rPr lang="en-US" sz="1662" b="1" dirty="0">
                <a:solidFill>
                  <a:schemeClr val="bg1">
                    <a:lumMod val="50000"/>
                  </a:schemeClr>
                </a:solidFill>
              </a:rPr>
              <a:t>0.7</a:t>
            </a:r>
          </a:p>
        </p:txBody>
      </p:sp>
      <p:sp>
        <p:nvSpPr>
          <p:cNvPr id="280" name="ZoneTexte 279"/>
          <p:cNvSpPr txBox="1"/>
          <p:nvPr/>
        </p:nvSpPr>
        <p:spPr>
          <a:xfrm>
            <a:off x="2578316" y="2333328"/>
            <a:ext cx="461422" cy="348109"/>
          </a:xfrm>
          <a:prstGeom prst="rect">
            <a:avLst/>
          </a:prstGeom>
          <a:noFill/>
          <a:ln>
            <a:noFill/>
          </a:ln>
        </p:spPr>
        <p:txBody>
          <a:bodyPr wrap="square" rtlCol="0">
            <a:spAutoFit/>
          </a:bodyPr>
          <a:lstStyle/>
          <a:p>
            <a:r>
              <a:rPr lang="en-US" sz="1662" b="1" dirty="0">
                <a:solidFill>
                  <a:schemeClr val="bg1">
                    <a:lumMod val="50000"/>
                  </a:schemeClr>
                </a:solidFill>
              </a:rPr>
              <a:t>0.7</a:t>
            </a:r>
          </a:p>
        </p:txBody>
      </p:sp>
      <p:sp>
        <p:nvSpPr>
          <p:cNvPr id="281" name="ZoneTexte 280"/>
          <p:cNvSpPr txBox="1"/>
          <p:nvPr/>
        </p:nvSpPr>
        <p:spPr>
          <a:xfrm>
            <a:off x="2426979" y="5043480"/>
            <a:ext cx="461422" cy="348109"/>
          </a:xfrm>
          <a:prstGeom prst="rect">
            <a:avLst/>
          </a:prstGeom>
          <a:noFill/>
        </p:spPr>
        <p:txBody>
          <a:bodyPr wrap="square" rtlCol="0">
            <a:spAutoFit/>
          </a:bodyPr>
          <a:lstStyle/>
          <a:p>
            <a:r>
              <a:rPr lang="en-US" sz="1662" b="1" dirty="0">
                <a:solidFill>
                  <a:schemeClr val="bg1">
                    <a:lumMod val="50000"/>
                  </a:schemeClr>
                </a:solidFill>
              </a:rPr>
              <a:t>0.9</a:t>
            </a:r>
          </a:p>
        </p:txBody>
      </p:sp>
      <p:cxnSp>
        <p:nvCxnSpPr>
          <p:cNvPr id="287" name="Connecteur droit 286"/>
          <p:cNvCxnSpPr/>
          <p:nvPr/>
        </p:nvCxnSpPr>
        <p:spPr>
          <a:xfrm flipH="1" flipV="1">
            <a:off x="5181602" y="2912655"/>
            <a:ext cx="887949" cy="485465"/>
          </a:xfrm>
          <a:prstGeom prst="line">
            <a:avLst/>
          </a:prstGeom>
          <a:ln w="1016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2" name="Connecteur droit 291"/>
          <p:cNvCxnSpPr/>
          <p:nvPr/>
        </p:nvCxnSpPr>
        <p:spPr>
          <a:xfrm flipH="1" flipV="1">
            <a:off x="5181601" y="2912656"/>
            <a:ext cx="90112" cy="1182507"/>
          </a:xfrm>
          <a:prstGeom prst="line">
            <a:avLst/>
          </a:prstGeom>
          <a:ln w="508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5" name="Connecteur droit 294"/>
          <p:cNvCxnSpPr/>
          <p:nvPr/>
        </p:nvCxnSpPr>
        <p:spPr>
          <a:xfrm flipV="1">
            <a:off x="5299880" y="3423804"/>
            <a:ext cx="769671" cy="665950"/>
          </a:xfrm>
          <a:prstGeom prst="line">
            <a:avLst/>
          </a:prstGeom>
          <a:ln w="635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01" name="Connecteur droit 300"/>
          <p:cNvCxnSpPr/>
          <p:nvPr/>
        </p:nvCxnSpPr>
        <p:spPr>
          <a:xfrm flipH="1">
            <a:off x="7043268" y="2781815"/>
            <a:ext cx="1322736" cy="72533"/>
          </a:xfrm>
          <a:prstGeom prst="line">
            <a:avLst/>
          </a:prstGeom>
          <a:ln w="508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11" name="Connecteur droit 310"/>
          <p:cNvCxnSpPr/>
          <p:nvPr/>
        </p:nvCxnSpPr>
        <p:spPr>
          <a:xfrm>
            <a:off x="7312484" y="3956703"/>
            <a:ext cx="976671" cy="692028"/>
          </a:xfrm>
          <a:prstGeom prst="line">
            <a:avLst/>
          </a:prstGeom>
          <a:ln w="1016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2" name="Ellipse 281"/>
          <p:cNvSpPr/>
          <p:nvPr/>
        </p:nvSpPr>
        <p:spPr>
          <a:xfrm>
            <a:off x="4907512" y="2643835"/>
            <a:ext cx="523906" cy="529953"/>
          </a:xfrm>
          <a:prstGeom prst="ellipse">
            <a:avLst/>
          </a:prstGeom>
          <a:solidFill>
            <a:srgbClr val="FF0000"/>
          </a:solidFill>
          <a:ln w="571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83" name="Ellipse 282"/>
          <p:cNvSpPr/>
          <p:nvPr/>
        </p:nvSpPr>
        <p:spPr>
          <a:xfrm>
            <a:off x="5806476" y="3143907"/>
            <a:ext cx="523906" cy="529953"/>
          </a:xfrm>
          <a:prstGeom prst="ellipse">
            <a:avLst/>
          </a:prstGeom>
          <a:solidFill>
            <a:srgbClr val="FF0000"/>
          </a:solidFill>
          <a:ln w="508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84" name="Ellipse 283"/>
          <p:cNvSpPr/>
          <p:nvPr/>
        </p:nvSpPr>
        <p:spPr>
          <a:xfrm>
            <a:off x="5012824" y="3849483"/>
            <a:ext cx="523906" cy="529953"/>
          </a:xfrm>
          <a:prstGeom prst="ellipse">
            <a:avLst/>
          </a:prstGeom>
          <a:solidFill>
            <a:srgbClr val="FF0000"/>
          </a:solidFill>
          <a:ln w="571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99" name="Ellipse 298"/>
          <p:cNvSpPr/>
          <p:nvPr/>
        </p:nvSpPr>
        <p:spPr>
          <a:xfrm>
            <a:off x="6786800" y="2592034"/>
            <a:ext cx="523906" cy="529953"/>
          </a:xfrm>
          <a:prstGeom prst="ellipse">
            <a:avLst/>
          </a:prstGeom>
          <a:solidFill>
            <a:srgbClr val="FFC000"/>
          </a:solidFill>
          <a:ln w="508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00" name="Ellipse 299"/>
          <p:cNvSpPr/>
          <p:nvPr/>
        </p:nvSpPr>
        <p:spPr>
          <a:xfrm>
            <a:off x="8088283" y="2528562"/>
            <a:ext cx="523906" cy="529953"/>
          </a:xfrm>
          <a:prstGeom prst="ellipse">
            <a:avLst/>
          </a:prstGeom>
          <a:solidFill>
            <a:srgbClr val="FFC000"/>
          </a:solidFill>
          <a:ln w="508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08" name="Ellipse 307"/>
          <p:cNvSpPr/>
          <p:nvPr/>
        </p:nvSpPr>
        <p:spPr>
          <a:xfrm>
            <a:off x="7062016" y="3681716"/>
            <a:ext cx="523906" cy="529953"/>
          </a:xfrm>
          <a:prstGeom prst="ellipse">
            <a:avLst/>
          </a:prstGeom>
          <a:solidFill>
            <a:srgbClr val="008000"/>
          </a:solidFill>
          <a:ln w="508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09" name="Ellipse 308"/>
          <p:cNvSpPr/>
          <p:nvPr/>
        </p:nvSpPr>
        <p:spPr>
          <a:xfrm>
            <a:off x="8004912" y="4357766"/>
            <a:ext cx="523906" cy="529953"/>
          </a:xfrm>
          <a:prstGeom prst="ellipse">
            <a:avLst/>
          </a:prstGeom>
          <a:solidFill>
            <a:srgbClr val="008000"/>
          </a:solidFill>
          <a:ln w="508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16" name="ZoneTexte 315"/>
          <p:cNvSpPr txBox="1"/>
          <p:nvPr/>
        </p:nvSpPr>
        <p:spPr>
          <a:xfrm>
            <a:off x="5919620" y="3207346"/>
            <a:ext cx="317716" cy="376385"/>
          </a:xfrm>
          <a:prstGeom prst="rect">
            <a:avLst/>
          </a:prstGeom>
          <a:noFill/>
        </p:spPr>
        <p:txBody>
          <a:bodyPr wrap="none" rtlCol="0">
            <a:spAutoFit/>
          </a:bodyPr>
          <a:lstStyle/>
          <a:p>
            <a:r>
              <a:rPr lang="en-US" sz="1846" b="1" dirty="0">
                <a:solidFill>
                  <a:schemeClr val="bg1"/>
                </a:solidFill>
              </a:rPr>
              <a:t>B</a:t>
            </a:r>
          </a:p>
        </p:txBody>
      </p:sp>
      <p:sp>
        <p:nvSpPr>
          <p:cNvPr id="317" name="ZoneTexte 316"/>
          <p:cNvSpPr txBox="1"/>
          <p:nvPr/>
        </p:nvSpPr>
        <p:spPr>
          <a:xfrm>
            <a:off x="5014720" y="2719079"/>
            <a:ext cx="327334" cy="376385"/>
          </a:xfrm>
          <a:prstGeom prst="rect">
            <a:avLst/>
          </a:prstGeom>
          <a:noFill/>
        </p:spPr>
        <p:txBody>
          <a:bodyPr wrap="none" rtlCol="0">
            <a:spAutoFit/>
          </a:bodyPr>
          <a:lstStyle/>
          <a:p>
            <a:r>
              <a:rPr lang="en-US" sz="1846" b="1" dirty="0">
                <a:solidFill>
                  <a:schemeClr val="bg1"/>
                </a:solidFill>
              </a:rPr>
              <a:t>A</a:t>
            </a:r>
          </a:p>
        </p:txBody>
      </p:sp>
      <p:sp>
        <p:nvSpPr>
          <p:cNvPr id="318" name="ZoneTexte 317"/>
          <p:cNvSpPr txBox="1"/>
          <p:nvPr/>
        </p:nvSpPr>
        <p:spPr>
          <a:xfrm>
            <a:off x="5118255" y="3915203"/>
            <a:ext cx="311304" cy="376385"/>
          </a:xfrm>
          <a:prstGeom prst="rect">
            <a:avLst/>
          </a:prstGeom>
          <a:noFill/>
        </p:spPr>
        <p:txBody>
          <a:bodyPr wrap="none" rtlCol="0">
            <a:spAutoFit/>
          </a:bodyPr>
          <a:lstStyle/>
          <a:p>
            <a:r>
              <a:rPr lang="en-US" sz="1846" b="1" dirty="0">
                <a:solidFill>
                  <a:schemeClr val="bg1"/>
                </a:solidFill>
              </a:rPr>
              <a:t>C</a:t>
            </a:r>
          </a:p>
        </p:txBody>
      </p:sp>
      <p:sp>
        <p:nvSpPr>
          <p:cNvPr id="319" name="ZoneTexte 318"/>
          <p:cNvSpPr txBox="1"/>
          <p:nvPr/>
        </p:nvSpPr>
        <p:spPr>
          <a:xfrm>
            <a:off x="6876395" y="2657840"/>
            <a:ext cx="333746" cy="376385"/>
          </a:xfrm>
          <a:prstGeom prst="rect">
            <a:avLst/>
          </a:prstGeom>
          <a:noFill/>
        </p:spPr>
        <p:txBody>
          <a:bodyPr wrap="none" rtlCol="0">
            <a:spAutoFit/>
          </a:bodyPr>
          <a:lstStyle/>
          <a:p>
            <a:r>
              <a:rPr lang="en-US" sz="1846" b="1" dirty="0">
                <a:solidFill>
                  <a:schemeClr val="bg1"/>
                </a:solidFill>
              </a:rPr>
              <a:t>G</a:t>
            </a:r>
          </a:p>
        </p:txBody>
      </p:sp>
      <p:sp>
        <p:nvSpPr>
          <p:cNvPr id="320" name="ZoneTexte 319"/>
          <p:cNvSpPr txBox="1"/>
          <p:nvPr/>
        </p:nvSpPr>
        <p:spPr>
          <a:xfrm>
            <a:off x="8198278" y="2610362"/>
            <a:ext cx="330540" cy="376385"/>
          </a:xfrm>
          <a:prstGeom prst="rect">
            <a:avLst/>
          </a:prstGeom>
          <a:noFill/>
        </p:spPr>
        <p:txBody>
          <a:bodyPr wrap="none" rtlCol="0">
            <a:spAutoFit/>
          </a:bodyPr>
          <a:lstStyle/>
          <a:p>
            <a:r>
              <a:rPr lang="en-US" sz="1846" b="1" dirty="0">
                <a:solidFill>
                  <a:schemeClr val="bg1"/>
                </a:solidFill>
              </a:rPr>
              <a:t>D</a:t>
            </a:r>
          </a:p>
        </p:txBody>
      </p:sp>
      <p:sp>
        <p:nvSpPr>
          <p:cNvPr id="321" name="ZoneTexte 320"/>
          <p:cNvSpPr txBox="1"/>
          <p:nvPr/>
        </p:nvSpPr>
        <p:spPr>
          <a:xfrm>
            <a:off x="7184375" y="3763661"/>
            <a:ext cx="293670" cy="376385"/>
          </a:xfrm>
          <a:prstGeom prst="rect">
            <a:avLst/>
          </a:prstGeom>
          <a:noFill/>
        </p:spPr>
        <p:txBody>
          <a:bodyPr wrap="none" rtlCol="0">
            <a:spAutoFit/>
          </a:bodyPr>
          <a:lstStyle/>
          <a:p>
            <a:r>
              <a:rPr lang="en-US" sz="1846" b="1" dirty="0">
                <a:solidFill>
                  <a:schemeClr val="bg1"/>
                </a:solidFill>
              </a:rPr>
              <a:t>F</a:t>
            </a:r>
          </a:p>
        </p:txBody>
      </p:sp>
      <p:sp>
        <p:nvSpPr>
          <p:cNvPr id="322" name="ZoneTexte 321"/>
          <p:cNvSpPr txBox="1"/>
          <p:nvPr/>
        </p:nvSpPr>
        <p:spPr>
          <a:xfrm>
            <a:off x="8112132" y="4434549"/>
            <a:ext cx="300082" cy="376385"/>
          </a:xfrm>
          <a:prstGeom prst="rect">
            <a:avLst/>
          </a:prstGeom>
          <a:noFill/>
        </p:spPr>
        <p:txBody>
          <a:bodyPr wrap="none" rtlCol="0">
            <a:spAutoFit/>
          </a:bodyPr>
          <a:lstStyle/>
          <a:p>
            <a:r>
              <a:rPr lang="en-US" sz="1846" b="1" dirty="0">
                <a:solidFill>
                  <a:schemeClr val="bg1"/>
                </a:solidFill>
              </a:rPr>
              <a:t>E</a:t>
            </a:r>
          </a:p>
        </p:txBody>
      </p:sp>
      <p:sp>
        <p:nvSpPr>
          <p:cNvPr id="324" name="Rectangle 323"/>
          <p:cNvSpPr/>
          <p:nvPr/>
        </p:nvSpPr>
        <p:spPr>
          <a:xfrm>
            <a:off x="-7964191" y="-4570706"/>
            <a:ext cx="1704068" cy="1543459"/>
          </a:xfrm>
          <a:prstGeom prst="rect">
            <a:avLst/>
          </a:prstGeom>
          <a:noFill/>
          <a:ln w="127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25" name="Rectangle 324"/>
          <p:cNvSpPr/>
          <p:nvPr/>
        </p:nvSpPr>
        <p:spPr>
          <a:xfrm>
            <a:off x="-8040392" y="-1731711"/>
            <a:ext cx="1846385" cy="1437526"/>
          </a:xfrm>
          <a:prstGeom prst="rect">
            <a:avLst/>
          </a:prstGeom>
          <a:noFill/>
          <a:ln w="127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27" name="Rectangle 326"/>
          <p:cNvSpPr/>
          <p:nvPr/>
        </p:nvSpPr>
        <p:spPr>
          <a:xfrm>
            <a:off x="337004" y="1327008"/>
            <a:ext cx="2083015" cy="944489"/>
          </a:xfrm>
          <a:prstGeom prst="rect">
            <a:avLst/>
          </a:prstGeom>
        </p:spPr>
        <p:txBody>
          <a:bodyPr wrap="square">
            <a:spAutoFit/>
          </a:bodyPr>
          <a:lstStyle/>
          <a:p>
            <a:pPr algn="ctr"/>
            <a:r>
              <a:rPr lang="en-US" sz="1846" b="1" dirty="0">
                <a:latin typeface="Calibri" charset="0"/>
                <a:ea typeface="Calibri" charset="0"/>
                <a:cs typeface="Calibri" charset="0"/>
              </a:rPr>
              <a:t>MS/MS </a:t>
            </a:r>
          </a:p>
          <a:p>
            <a:pPr algn="ctr"/>
            <a:r>
              <a:rPr lang="en-US" sz="1846" b="1" dirty="0">
                <a:latin typeface="Calibri" charset="0"/>
                <a:ea typeface="Calibri" charset="0"/>
                <a:cs typeface="Calibri" charset="0"/>
              </a:rPr>
              <a:t>Vector-based spectral matching</a:t>
            </a:r>
          </a:p>
        </p:txBody>
      </p:sp>
      <p:sp>
        <p:nvSpPr>
          <p:cNvPr id="328" name="Rectangle 327"/>
          <p:cNvSpPr/>
          <p:nvPr/>
        </p:nvSpPr>
        <p:spPr>
          <a:xfrm>
            <a:off x="4780160" y="1498074"/>
            <a:ext cx="3824492" cy="492443"/>
          </a:xfrm>
          <a:prstGeom prst="rect">
            <a:avLst/>
          </a:prstGeom>
        </p:spPr>
        <p:txBody>
          <a:bodyPr wrap="square">
            <a:spAutoFit/>
          </a:bodyPr>
          <a:lstStyle/>
          <a:p>
            <a:pPr algn="ctr"/>
            <a:r>
              <a:rPr lang="en-US" sz="2600" b="1" dirty="0">
                <a:latin typeface="Calibri" charset="0"/>
                <a:ea typeface="Calibri" charset="0"/>
                <a:cs typeface="Calibri" charset="0"/>
              </a:rPr>
              <a:t>M</a:t>
            </a:r>
            <a:r>
              <a:rPr lang="en-US" sz="2600" b="1" dirty="0" smtClean="0">
                <a:latin typeface="Calibri" charset="0"/>
                <a:ea typeface="Calibri" charset="0"/>
                <a:cs typeface="Calibri" charset="0"/>
              </a:rPr>
              <a:t>olecular </a:t>
            </a:r>
            <a:r>
              <a:rPr lang="en-US" sz="2600" b="1" dirty="0">
                <a:latin typeface="Calibri" charset="0"/>
                <a:ea typeface="Calibri" charset="0"/>
                <a:cs typeface="Calibri" charset="0"/>
              </a:rPr>
              <a:t>networks</a:t>
            </a:r>
          </a:p>
        </p:txBody>
      </p:sp>
      <p:cxnSp>
        <p:nvCxnSpPr>
          <p:cNvPr id="332" name="Connecteur droit 331"/>
          <p:cNvCxnSpPr/>
          <p:nvPr/>
        </p:nvCxnSpPr>
        <p:spPr>
          <a:xfrm>
            <a:off x="1033939" y="3996834"/>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Connecteur droit 332"/>
          <p:cNvCxnSpPr/>
          <p:nvPr/>
        </p:nvCxnSpPr>
        <p:spPr>
          <a:xfrm>
            <a:off x="1268400" y="3768234"/>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4" name="Connecteur droit 333"/>
          <p:cNvCxnSpPr/>
          <p:nvPr/>
        </p:nvCxnSpPr>
        <p:spPr>
          <a:xfrm>
            <a:off x="1426662" y="3656864"/>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6" name="Connecteur droit 335"/>
          <p:cNvCxnSpPr/>
          <p:nvPr/>
        </p:nvCxnSpPr>
        <p:spPr>
          <a:xfrm>
            <a:off x="1889723" y="3592387"/>
            <a:ext cx="0" cy="38686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7" name="Connecteur droit 336"/>
          <p:cNvCxnSpPr/>
          <p:nvPr/>
        </p:nvCxnSpPr>
        <p:spPr>
          <a:xfrm>
            <a:off x="1672846" y="3469295"/>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8" name="ZoneTexte 337"/>
          <p:cNvSpPr txBox="1"/>
          <p:nvPr/>
        </p:nvSpPr>
        <p:spPr>
          <a:xfrm>
            <a:off x="978737" y="3303414"/>
            <a:ext cx="285656" cy="307777"/>
          </a:xfrm>
          <a:prstGeom prst="rect">
            <a:avLst/>
          </a:prstGeom>
          <a:noFill/>
        </p:spPr>
        <p:txBody>
          <a:bodyPr wrap="none" rtlCol="0">
            <a:spAutoFit/>
          </a:bodyPr>
          <a:lstStyle/>
          <a:p>
            <a:r>
              <a:rPr lang="en-US" sz="1400" b="1" dirty="0">
                <a:solidFill>
                  <a:srgbClr val="FF0000"/>
                </a:solidFill>
              </a:rPr>
              <a:t>B</a:t>
            </a:r>
          </a:p>
        </p:txBody>
      </p:sp>
      <p:cxnSp>
        <p:nvCxnSpPr>
          <p:cNvPr id="339" name="Connecteur droit 338"/>
          <p:cNvCxnSpPr/>
          <p:nvPr/>
        </p:nvCxnSpPr>
        <p:spPr>
          <a:xfrm>
            <a:off x="1033939" y="473920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0" name="Connecteur droit 339"/>
          <p:cNvCxnSpPr/>
          <p:nvPr/>
        </p:nvCxnSpPr>
        <p:spPr>
          <a:xfrm>
            <a:off x="1362185" y="4510608"/>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1" name="Connecteur droit 340"/>
          <p:cNvCxnSpPr/>
          <p:nvPr/>
        </p:nvCxnSpPr>
        <p:spPr>
          <a:xfrm>
            <a:off x="1520446" y="4399239"/>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2" name="Connecteur droit 341"/>
          <p:cNvCxnSpPr/>
          <p:nvPr/>
        </p:nvCxnSpPr>
        <p:spPr>
          <a:xfrm>
            <a:off x="2030400" y="4135469"/>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4" name="Connecteur droit 343"/>
          <p:cNvCxnSpPr/>
          <p:nvPr/>
        </p:nvCxnSpPr>
        <p:spPr>
          <a:xfrm>
            <a:off x="1672846" y="4211669"/>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5" name="ZoneTexte 344"/>
          <p:cNvSpPr txBox="1"/>
          <p:nvPr/>
        </p:nvSpPr>
        <p:spPr>
          <a:xfrm>
            <a:off x="975702" y="4053602"/>
            <a:ext cx="279244" cy="307777"/>
          </a:xfrm>
          <a:prstGeom prst="rect">
            <a:avLst/>
          </a:prstGeom>
          <a:noFill/>
        </p:spPr>
        <p:txBody>
          <a:bodyPr wrap="none" rtlCol="0">
            <a:spAutoFit/>
          </a:bodyPr>
          <a:lstStyle/>
          <a:p>
            <a:r>
              <a:rPr lang="en-US" sz="1400" b="1" dirty="0">
                <a:solidFill>
                  <a:srgbClr val="FF0000"/>
                </a:solidFill>
              </a:rPr>
              <a:t>C</a:t>
            </a:r>
          </a:p>
        </p:txBody>
      </p:sp>
      <p:cxnSp>
        <p:nvCxnSpPr>
          <p:cNvPr id="353" name="Connecteur droit 352"/>
          <p:cNvCxnSpPr/>
          <p:nvPr/>
        </p:nvCxnSpPr>
        <p:spPr>
          <a:xfrm>
            <a:off x="3103062" y="2330425"/>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54" name="Connecteur droit 353"/>
          <p:cNvCxnSpPr/>
          <p:nvPr/>
        </p:nvCxnSpPr>
        <p:spPr>
          <a:xfrm>
            <a:off x="3261323"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5" name="Connecteur droit 354"/>
          <p:cNvCxnSpPr/>
          <p:nvPr/>
        </p:nvCxnSpPr>
        <p:spPr>
          <a:xfrm>
            <a:off x="3419585" y="2127686"/>
            <a:ext cx="0" cy="18515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6" name="Connecteur droit 355"/>
          <p:cNvCxnSpPr/>
          <p:nvPr/>
        </p:nvCxnSpPr>
        <p:spPr>
          <a:xfrm>
            <a:off x="4099523" y="1726686"/>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7" name="Connecteur droit 356"/>
          <p:cNvCxnSpPr/>
          <p:nvPr/>
        </p:nvCxnSpPr>
        <p:spPr>
          <a:xfrm>
            <a:off x="3958846"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9" name="Connecteur droit 358"/>
          <p:cNvCxnSpPr/>
          <p:nvPr/>
        </p:nvCxnSpPr>
        <p:spPr>
          <a:xfrm>
            <a:off x="3548538"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0" name="ZoneTexte 359"/>
          <p:cNvSpPr txBox="1"/>
          <p:nvPr/>
        </p:nvSpPr>
        <p:spPr>
          <a:xfrm>
            <a:off x="3034364" y="1654590"/>
            <a:ext cx="298480" cy="307777"/>
          </a:xfrm>
          <a:prstGeom prst="rect">
            <a:avLst/>
          </a:prstGeom>
          <a:noFill/>
        </p:spPr>
        <p:txBody>
          <a:bodyPr wrap="none" rtlCol="0">
            <a:spAutoFit/>
          </a:bodyPr>
          <a:lstStyle/>
          <a:p>
            <a:r>
              <a:rPr lang="en-US" sz="1400" b="1" dirty="0">
                <a:solidFill>
                  <a:srgbClr val="FF6600"/>
                </a:solidFill>
              </a:rPr>
              <a:t>D</a:t>
            </a:r>
          </a:p>
        </p:txBody>
      </p:sp>
      <p:cxnSp>
        <p:nvCxnSpPr>
          <p:cNvPr id="368" name="Connecteur droit 367"/>
          <p:cNvCxnSpPr/>
          <p:nvPr/>
        </p:nvCxnSpPr>
        <p:spPr>
          <a:xfrm>
            <a:off x="3099534" y="3034036"/>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9" name="Connecteur droit 368"/>
          <p:cNvCxnSpPr/>
          <p:nvPr/>
        </p:nvCxnSpPr>
        <p:spPr>
          <a:xfrm>
            <a:off x="3328134" y="269406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0" name="Connecteur droit 369"/>
          <p:cNvCxnSpPr/>
          <p:nvPr/>
        </p:nvCxnSpPr>
        <p:spPr>
          <a:xfrm>
            <a:off x="3416297" y="2848766"/>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1" name="Connecteur droit 370"/>
          <p:cNvCxnSpPr/>
          <p:nvPr/>
        </p:nvCxnSpPr>
        <p:spPr>
          <a:xfrm>
            <a:off x="4134692" y="2549203"/>
            <a:ext cx="0" cy="48471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4" name="Connecteur droit 373"/>
          <p:cNvCxnSpPr/>
          <p:nvPr/>
        </p:nvCxnSpPr>
        <p:spPr>
          <a:xfrm>
            <a:off x="3615349" y="269406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6" name="Connecteur droit 375"/>
          <p:cNvCxnSpPr/>
          <p:nvPr/>
        </p:nvCxnSpPr>
        <p:spPr>
          <a:xfrm>
            <a:off x="3056169" y="569775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7" name="Connecteur droit 376"/>
          <p:cNvCxnSpPr/>
          <p:nvPr/>
        </p:nvCxnSpPr>
        <p:spPr>
          <a:xfrm>
            <a:off x="3284769" y="5512604"/>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9" name="Connecteur droit 378"/>
          <p:cNvCxnSpPr/>
          <p:nvPr/>
        </p:nvCxnSpPr>
        <p:spPr>
          <a:xfrm>
            <a:off x="3982292" y="5466558"/>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0" name="Connecteur droit 379"/>
          <p:cNvCxnSpPr/>
          <p:nvPr/>
        </p:nvCxnSpPr>
        <p:spPr>
          <a:xfrm>
            <a:off x="3519231" y="5512603"/>
            <a:ext cx="0" cy="167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1" name="Connecteur droit 380"/>
          <p:cNvCxnSpPr/>
          <p:nvPr/>
        </p:nvCxnSpPr>
        <p:spPr>
          <a:xfrm>
            <a:off x="3108923" y="5263730"/>
            <a:ext cx="0" cy="42048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2" name="ZoneTexte 381"/>
          <p:cNvSpPr txBox="1"/>
          <p:nvPr/>
        </p:nvSpPr>
        <p:spPr>
          <a:xfrm>
            <a:off x="2861718" y="5237309"/>
            <a:ext cx="298480" cy="307777"/>
          </a:xfrm>
          <a:prstGeom prst="rect">
            <a:avLst/>
          </a:prstGeom>
          <a:noFill/>
        </p:spPr>
        <p:txBody>
          <a:bodyPr wrap="none" rtlCol="0">
            <a:spAutoFit/>
          </a:bodyPr>
          <a:lstStyle/>
          <a:p>
            <a:r>
              <a:rPr lang="en-US" sz="1400" b="1" dirty="0">
                <a:solidFill>
                  <a:srgbClr val="008000"/>
                </a:solidFill>
              </a:rPr>
              <a:t>G</a:t>
            </a:r>
          </a:p>
        </p:txBody>
      </p:sp>
      <p:cxnSp>
        <p:nvCxnSpPr>
          <p:cNvPr id="383" name="Connecteur droit 382"/>
          <p:cNvCxnSpPr/>
          <p:nvPr/>
        </p:nvCxnSpPr>
        <p:spPr>
          <a:xfrm>
            <a:off x="3060346" y="5121606"/>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4" name="Connecteur droit 383"/>
          <p:cNvCxnSpPr/>
          <p:nvPr/>
        </p:nvCxnSpPr>
        <p:spPr>
          <a:xfrm>
            <a:off x="3171715" y="4936451"/>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5" name="Connecteur droit 384"/>
          <p:cNvCxnSpPr/>
          <p:nvPr/>
        </p:nvCxnSpPr>
        <p:spPr>
          <a:xfrm>
            <a:off x="4056808" y="4890406"/>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6" name="Connecteur droit 385"/>
          <p:cNvCxnSpPr/>
          <p:nvPr/>
        </p:nvCxnSpPr>
        <p:spPr>
          <a:xfrm>
            <a:off x="3986469" y="4890406"/>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7" name="Connecteur droit 386"/>
          <p:cNvCxnSpPr/>
          <p:nvPr/>
        </p:nvCxnSpPr>
        <p:spPr>
          <a:xfrm>
            <a:off x="3523408" y="4936451"/>
            <a:ext cx="0" cy="167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8" name="Connecteur droit 387"/>
          <p:cNvCxnSpPr/>
          <p:nvPr/>
        </p:nvCxnSpPr>
        <p:spPr>
          <a:xfrm>
            <a:off x="3113100" y="4776346"/>
            <a:ext cx="0" cy="33171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9" name="ZoneTexte 388"/>
          <p:cNvSpPr txBox="1"/>
          <p:nvPr/>
        </p:nvSpPr>
        <p:spPr>
          <a:xfrm>
            <a:off x="2865896" y="4536624"/>
            <a:ext cx="266420" cy="307777"/>
          </a:xfrm>
          <a:prstGeom prst="rect">
            <a:avLst/>
          </a:prstGeom>
          <a:noFill/>
        </p:spPr>
        <p:txBody>
          <a:bodyPr wrap="none" rtlCol="0">
            <a:spAutoFit/>
          </a:bodyPr>
          <a:lstStyle/>
          <a:p>
            <a:r>
              <a:rPr lang="en-US" sz="1400" b="1" dirty="0">
                <a:solidFill>
                  <a:srgbClr val="008000"/>
                </a:solidFill>
              </a:rPr>
              <a:t>F</a:t>
            </a:r>
          </a:p>
        </p:txBody>
      </p:sp>
      <p:cxnSp>
        <p:nvCxnSpPr>
          <p:cNvPr id="390" name="Connecteur droit avec flèche 389"/>
          <p:cNvCxnSpPr/>
          <p:nvPr/>
        </p:nvCxnSpPr>
        <p:spPr>
          <a:xfrm>
            <a:off x="2852655" y="4858763"/>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25" name="ZoneTexte 124"/>
          <p:cNvSpPr txBox="1"/>
          <p:nvPr/>
        </p:nvSpPr>
        <p:spPr>
          <a:xfrm>
            <a:off x="3024071" y="2382492"/>
            <a:ext cx="272832" cy="307777"/>
          </a:xfrm>
          <a:prstGeom prst="rect">
            <a:avLst/>
          </a:prstGeom>
          <a:noFill/>
        </p:spPr>
        <p:txBody>
          <a:bodyPr wrap="none" rtlCol="0">
            <a:spAutoFit/>
          </a:bodyPr>
          <a:lstStyle/>
          <a:p>
            <a:r>
              <a:rPr lang="en-US" sz="1400" b="1" dirty="0">
                <a:solidFill>
                  <a:srgbClr val="FF6600"/>
                </a:solidFill>
              </a:rPr>
              <a:t>E</a:t>
            </a:r>
          </a:p>
        </p:txBody>
      </p:sp>
      <p:cxnSp>
        <p:nvCxnSpPr>
          <p:cNvPr id="126" name="Connecteur droit 125"/>
          <p:cNvCxnSpPr/>
          <p:nvPr/>
        </p:nvCxnSpPr>
        <p:spPr>
          <a:xfrm>
            <a:off x="1040438" y="322503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necteur droit 126"/>
          <p:cNvCxnSpPr/>
          <p:nvPr/>
        </p:nvCxnSpPr>
        <p:spPr>
          <a:xfrm>
            <a:off x="1186976" y="2996438"/>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Connecteur droit 127"/>
          <p:cNvCxnSpPr/>
          <p:nvPr/>
        </p:nvCxnSpPr>
        <p:spPr>
          <a:xfrm>
            <a:off x="1345238" y="2885068"/>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Connecteur droit 128"/>
          <p:cNvCxnSpPr/>
          <p:nvPr/>
        </p:nvCxnSpPr>
        <p:spPr>
          <a:xfrm>
            <a:off x="2036899" y="2621299"/>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Connecteur droit 129"/>
          <p:cNvCxnSpPr/>
          <p:nvPr/>
        </p:nvCxnSpPr>
        <p:spPr>
          <a:xfrm>
            <a:off x="1896222" y="2820591"/>
            <a:ext cx="0" cy="38686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Connecteur droit 130"/>
          <p:cNvCxnSpPr/>
          <p:nvPr/>
        </p:nvCxnSpPr>
        <p:spPr>
          <a:xfrm>
            <a:off x="1679346" y="2697499"/>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2" name="ZoneTexte 131"/>
          <p:cNvSpPr txBox="1"/>
          <p:nvPr/>
        </p:nvSpPr>
        <p:spPr>
          <a:xfrm>
            <a:off x="985236" y="2549203"/>
            <a:ext cx="293670" cy="307777"/>
          </a:xfrm>
          <a:prstGeom prst="rect">
            <a:avLst/>
          </a:prstGeom>
          <a:noFill/>
        </p:spPr>
        <p:txBody>
          <a:bodyPr wrap="none" rtlCol="0">
            <a:spAutoFit/>
          </a:bodyPr>
          <a:lstStyle/>
          <a:p>
            <a:r>
              <a:rPr lang="en-US" sz="1400" b="1" dirty="0">
                <a:solidFill>
                  <a:srgbClr val="FF0000"/>
                </a:solidFill>
              </a:rPr>
              <a:t>A</a:t>
            </a:r>
          </a:p>
        </p:txBody>
      </p:sp>
      <p:sp>
        <p:nvSpPr>
          <p:cNvPr id="134" name="Ellipse 283"/>
          <p:cNvSpPr/>
          <p:nvPr/>
        </p:nvSpPr>
        <p:spPr>
          <a:xfrm>
            <a:off x="4999031" y="3834202"/>
            <a:ext cx="554223" cy="568996"/>
          </a:xfrm>
          <a:prstGeom prst="ellipse">
            <a:avLst/>
          </a:prstGeom>
          <a:noFill/>
          <a:ln w="571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 name="Rectangle 1"/>
          <p:cNvSpPr/>
          <p:nvPr/>
        </p:nvSpPr>
        <p:spPr>
          <a:xfrm>
            <a:off x="4857542" y="5400378"/>
            <a:ext cx="3790846" cy="376385"/>
          </a:xfrm>
          <a:prstGeom prst="rect">
            <a:avLst/>
          </a:prstGeom>
        </p:spPr>
        <p:txBody>
          <a:bodyPr wrap="none">
            <a:spAutoFit/>
          </a:bodyPr>
          <a:lstStyle/>
          <a:p>
            <a:pPr marL="263776" indent="-263776">
              <a:buFontTx/>
              <a:buChar char="-"/>
            </a:pPr>
            <a:r>
              <a:rPr lang="en-US" sz="1846" dirty="0">
                <a:latin typeface="Calibri" charset="0"/>
                <a:ea typeface="Calibri" charset="0"/>
                <a:cs typeface="Calibri" charset="0"/>
              </a:rPr>
              <a:t>Propagation of spectral annotation</a:t>
            </a:r>
          </a:p>
        </p:txBody>
      </p:sp>
      <p:sp>
        <p:nvSpPr>
          <p:cNvPr id="3" name="Oval 2"/>
          <p:cNvSpPr/>
          <p:nvPr/>
        </p:nvSpPr>
        <p:spPr>
          <a:xfrm>
            <a:off x="2551979" y="1510840"/>
            <a:ext cx="2015211" cy="17758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22" name="Oval 121"/>
          <p:cNvSpPr/>
          <p:nvPr/>
        </p:nvSpPr>
        <p:spPr>
          <a:xfrm>
            <a:off x="380569" y="2384333"/>
            <a:ext cx="2220762" cy="2864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250" name="Connecteur droit avec flèche 249"/>
          <p:cNvCxnSpPr/>
          <p:nvPr/>
        </p:nvCxnSpPr>
        <p:spPr>
          <a:xfrm flipV="1">
            <a:off x="2171077" y="3204757"/>
            <a:ext cx="1412631" cy="544922"/>
          </a:xfrm>
          <a:prstGeom prst="straightConnector1">
            <a:avLst/>
          </a:prstGeom>
          <a:ln w="28575">
            <a:solidFill>
              <a:schemeClr val="bg1">
                <a:lumMod val="65000"/>
              </a:schemeClr>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43" name="Connecteur droit avec flèche 242"/>
          <p:cNvCxnSpPr/>
          <p:nvPr/>
        </p:nvCxnSpPr>
        <p:spPr>
          <a:xfrm>
            <a:off x="3695077" y="3204757"/>
            <a:ext cx="0" cy="1408353"/>
          </a:xfrm>
          <a:prstGeom prst="straightConnector1">
            <a:avLst/>
          </a:prstGeom>
          <a:ln w="28575">
            <a:solidFill>
              <a:schemeClr val="bg1">
                <a:lumMod val="65000"/>
              </a:schemeClr>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47" name="Connecteur droit avec flèche 246"/>
          <p:cNvCxnSpPr/>
          <p:nvPr/>
        </p:nvCxnSpPr>
        <p:spPr>
          <a:xfrm>
            <a:off x="2171077" y="3845248"/>
            <a:ext cx="1412631" cy="767862"/>
          </a:xfrm>
          <a:prstGeom prst="straightConnector1">
            <a:avLst/>
          </a:prstGeom>
          <a:ln w="28575">
            <a:solidFill>
              <a:schemeClr val="bg1">
                <a:lumMod val="65000"/>
              </a:schemeClr>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3" name="Oval 122"/>
          <p:cNvSpPr/>
          <p:nvPr/>
        </p:nvSpPr>
        <p:spPr>
          <a:xfrm>
            <a:off x="2395696" y="4477035"/>
            <a:ext cx="2099957" cy="149236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Rectangle 3"/>
          <p:cNvSpPr/>
          <p:nvPr/>
        </p:nvSpPr>
        <p:spPr>
          <a:xfrm>
            <a:off x="6020062" y="6249818"/>
            <a:ext cx="3131013" cy="553998"/>
          </a:xfrm>
          <a:prstGeom prst="rect">
            <a:avLst/>
          </a:prstGeom>
        </p:spPr>
        <p:txBody>
          <a:bodyPr wrap="square">
            <a:spAutoFit/>
          </a:bodyPr>
          <a:lstStyle/>
          <a:p>
            <a:r>
              <a:rPr lang="en-US" sz="1000" dirty="0" err="1">
                <a:latin typeface="Arial" charset="0"/>
                <a:ea typeface="ＭＳ 明朝" charset="-128"/>
              </a:rPr>
              <a:t>Watrous</a:t>
            </a:r>
            <a:r>
              <a:rPr lang="en-US" sz="1000" dirty="0">
                <a:latin typeface="Arial" charset="0"/>
                <a:ea typeface="ＭＳ 明朝" charset="-128"/>
              </a:rPr>
              <a:t>, J. </a:t>
            </a:r>
            <a:r>
              <a:rPr lang="en-US" sz="1000" i="1" dirty="0">
                <a:latin typeface="Arial" charset="0"/>
                <a:ea typeface="ＭＳ 明朝" charset="-128"/>
              </a:rPr>
              <a:t>et al.</a:t>
            </a:r>
            <a:r>
              <a:rPr lang="en-US" sz="1000" dirty="0">
                <a:latin typeface="Arial" charset="0"/>
                <a:ea typeface="ＭＳ 明朝" charset="-128"/>
              </a:rPr>
              <a:t> (2012) Mass spectral molecular networking of living microbial colonies. </a:t>
            </a:r>
            <a:r>
              <a:rPr lang="en-US" sz="1000" i="1" dirty="0">
                <a:latin typeface="Arial" charset="0"/>
                <a:ea typeface="ＭＳ 明朝" charset="-128"/>
              </a:rPr>
              <a:t>Proc. Natl. Acad. Sci. U. S. A.</a:t>
            </a:r>
            <a:r>
              <a:rPr lang="en-US" sz="1000" dirty="0">
                <a:latin typeface="Arial" charset="0"/>
                <a:ea typeface="ＭＳ 明朝" charset="-128"/>
              </a:rPr>
              <a:t> 109, 1743–52</a:t>
            </a:r>
            <a:r>
              <a:rPr lang="en-US" sz="1000" dirty="0"/>
              <a:t> </a:t>
            </a:r>
          </a:p>
        </p:txBody>
      </p:sp>
      <p:sp>
        <p:nvSpPr>
          <p:cNvPr id="133" name="Title 1"/>
          <p:cNvSpPr txBox="1">
            <a:spLocks/>
          </p:cNvSpPr>
          <p:nvPr/>
        </p:nvSpPr>
        <p:spPr>
          <a:xfrm>
            <a:off x="445105" y="75066"/>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Molecular Networking</a:t>
            </a:r>
            <a:endParaRPr lang="en-US" b="1" i="1" dirty="0">
              <a:latin typeface="Calibri" charset="0"/>
              <a:ea typeface="Calibri" charset="0"/>
              <a:cs typeface="Calibri" charset="0"/>
            </a:endParaRPr>
          </a:p>
        </p:txBody>
      </p:sp>
      <p:pic>
        <p:nvPicPr>
          <p:cNvPr id="137"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sp>
        <p:nvSpPr>
          <p:cNvPr id="138" name="Footer Placeholder 2"/>
          <p:cNvSpPr>
            <a:spLocks noGrp="1"/>
          </p:cNvSpPr>
          <p:nvPr>
            <p:ph type="ftr" sz="quarter" idx="11"/>
          </p:nvPr>
        </p:nvSpPr>
        <p:spPr>
          <a:xfrm>
            <a:off x="3124200" y="6356350"/>
            <a:ext cx="2895600" cy="365125"/>
          </a:xfrm>
        </p:spPr>
        <p:txBody>
          <a:bodyPr/>
          <a:lstStyle/>
          <a:p>
            <a:r>
              <a:rPr lang="en-US" smtClean="0"/>
              <a:t>GNPS Tutorial Module 2 - Molecular Networking Overview</a:t>
            </a:r>
            <a:endParaRPr lang="en-US"/>
          </a:p>
        </p:txBody>
      </p:sp>
      <p:cxnSp>
        <p:nvCxnSpPr>
          <p:cNvPr id="135" name="Connecteur droit 118"/>
          <p:cNvCxnSpPr/>
          <p:nvPr/>
        </p:nvCxnSpPr>
        <p:spPr>
          <a:xfrm>
            <a:off x="2036899" y="3214073"/>
            <a:ext cx="0" cy="943330"/>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24" name="Ellipse 283"/>
          <p:cNvSpPr/>
          <p:nvPr/>
        </p:nvSpPr>
        <p:spPr>
          <a:xfrm>
            <a:off x="874782" y="3741402"/>
            <a:ext cx="1437543" cy="1467312"/>
          </a:xfrm>
          <a:prstGeom prst="ellipse">
            <a:avLst/>
          </a:prstGeom>
          <a:noFill/>
          <a:ln w="1270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cxnSp>
        <p:nvCxnSpPr>
          <p:cNvPr id="136" name="Connecteur droit 118"/>
          <p:cNvCxnSpPr/>
          <p:nvPr/>
        </p:nvCxnSpPr>
        <p:spPr>
          <a:xfrm>
            <a:off x="3416297" y="2098044"/>
            <a:ext cx="0" cy="79235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7" name="Connecteur droit 256"/>
          <p:cNvCxnSpPr/>
          <p:nvPr/>
        </p:nvCxnSpPr>
        <p:spPr>
          <a:xfrm>
            <a:off x="863954" y="2980434"/>
            <a:ext cx="0" cy="1530641"/>
          </a:xfrm>
          <a:prstGeom prst="line">
            <a:avLst/>
          </a:prstGeom>
          <a:ln w="285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1" name="Connecteur droit avec flèche 270"/>
          <p:cNvCxnSpPr/>
          <p:nvPr/>
        </p:nvCxnSpPr>
        <p:spPr>
          <a:xfrm>
            <a:off x="863954" y="4519311"/>
            <a:ext cx="169985" cy="0"/>
          </a:xfrm>
          <a:prstGeom prst="straightConnector1">
            <a:avLst/>
          </a:prstGeom>
          <a:ln w="28575"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Connecteur droit 188"/>
          <p:cNvCxnSpPr/>
          <p:nvPr/>
        </p:nvCxnSpPr>
        <p:spPr>
          <a:xfrm>
            <a:off x="4097266" y="2274636"/>
            <a:ext cx="48473" cy="279565"/>
          </a:xfrm>
          <a:prstGeom prst="line">
            <a:avLst/>
          </a:prstGeom>
          <a:ln w="952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4" name="ZoneTexte 279"/>
          <p:cNvSpPr txBox="1"/>
          <p:nvPr/>
        </p:nvSpPr>
        <p:spPr>
          <a:xfrm>
            <a:off x="7290392" y="2507248"/>
            <a:ext cx="998763" cy="307777"/>
          </a:xfrm>
          <a:prstGeom prst="rect">
            <a:avLst/>
          </a:prstGeom>
          <a:noFill/>
          <a:ln>
            <a:noFill/>
          </a:ln>
        </p:spPr>
        <p:txBody>
          <a:bodyPr wrap="square" rtlCol="0">
            <a:spAutoFit/>
          </a:bodyPr>
          <a:lstStyle/>
          <a:p>
            <a:r>
              <a:rPr lang="en-US" sz="1400" b="1" dirty="0" err="1" smtClean="0">
                <a:solidFill>
                  <a:schemeClr val="bg1">
                    <a:lumMod val="50000"/>
                  </a:schemeClr>
                </a:solidFill>
              </a:rPr>
              <a:t>Δ</a:t>
            </a:r>
            <a:r>
              <a:rPr lang="en-US" sz="1400" b="1" dirty="0" smtClean="0">
                <a:solidFill>
                  <a:schemeClr val="bg1">
                    <a:lumMod val="50000"/>
                  </a:schemeClr>
                </a:solidFill>
              </a:rPr>
              <a:t> = 2 Da</a:t>
            </a:r>
            <a:endParaRPr lang="en-US" sz="1400" b="1" dirty="0">
              <a:solidFill>
                <a:schemeClr val="bg1">
                  <a:lumMod val="50000"/>
                </a:schemeClr>
              </a:solidFill>
            </a:endParaRPr>
          </a:p>
        </p:txBody>
      </p:sp>
      <p:sp>
        <p:nvSpPr>
          <p:cNvPr id="145" name="ZoneTexte 279"/>
          <p:cNvSpPr txBox="1"/>
          <p:nvPr/>
        </p:nvSpPr>
        <p:spPr>
          <a:xfrm>
            <a:off x="7649625" y="3854724"/>
            <a:ext cx="998763" cy="307777"/>
          </a:xfrm>
          <a:prstGeom prst="rect">
            <a:avLst/>
          </a:prstGeom>
          <a:noFill/>
          <a:ln>
            <a:noFill/>
          </a:ln>
        </p:spPr>
        <p:txBody>
          <a:bodyPr wrap="square" rtlCol="0">
            <a:spAutoFit/>
          </a:bodyPr>
          <a:lstStyle/>
          <a:p>
            <a:r>
              <a:rPr lang="en-US" sz="1400" b="1" dirty="0" err="1" smtClean="0">
                <a:solidFill>
                  <a:schemeClr val="bg1">
                    <a:lumMod val="50000"/>
                  </a:schemeClr>
                </a:solidFill>
              </a:rPr>
              <a:t>Δ</a:t>
            </a:r>
            <a:r>
              <a:rPr lang="en-US" sz="1400" b="1" dirty="0" smtClean="0">
                <a:solidFill>
                  <a:schemeClr val="bg1">
                    <a:lumMod val="50000"/>
                  </a:schemeClr>
                </a:solidFill>
              </a:rPr>
              <a:t> = 14 Da</a:t>
            </a:r>
            <a:endParaRPr lang="en-US" sz="1400" b="1" dirty="0">
              <a:solidFill>
                <a:schemeClr val="bg1">
                  <a:lumMod val="50000"/>
                </a:schemeClr>
              </a:solidFill>
            </a:endParaRPr>
          </a:p>
        </p:txBody>
      </p:sp>
      <p:sp>
        <p:nvSpPr>
          <p:cNvPr id="146" name="ZoneTexte 9"/>
          <p:cNvSpPr txBox="1"/>
          <p:nvPr/>
        </p:nvSpPr>
        <p:spPr>
          <a:xfrm flipH="1">
            <a:off x="5878406" y="4411169"/>
            <a:ext cx="1838423" cy="376385"/>
          </a:xfrm>
          <a:prstGeom prst="rect">
            <a:avLst/>
          </a:prstGeom>
          <a:noFill/>
        </p:spPr>
        <p:txBody>
          <a:bodyPr wrap="square" rtlCol="0">
            <a:spAutoFit/>
          </a:bodyPr>
          <a:lstStyle/>
          <a:p>
            <a:r>
              <a:rPr lang="en-US" sz="1846" b="1" dirty="0" smtClean="0">
                <a:solidFill>
                  <a:srgbClr val="00B0F0"/>
                </a:solidFill>
                <a:latin typeface="Calibri" charset="0"/>
                <a:ea typeface="Calibri" charset="0"/>
                <a:cs typeface="Calibri" charset="0"/>
              </a:rPr>
              <a:t>Library match</a:t>
            </a:r>
            <a:endParaRPr lang="en-US" sz="1846" b="1" dirty="0">
              <a:solidFill>
                <a:srgbClr val="00B0F0"/>
              </a:solidFill>
              <a:latin typeface="Calibri" charset="0"/>
              <a:ea typeface="Calibri" charset="0"/>
              <a:cs typeface="Calibri" charset="0"/>
            </a:endParaRPr>
          </a:p>
        </p:txBody>
      </p:sp>
      <p:cxnSp>
        <p:nvCxnSpPr>
          <p:cNvPr id="20" name="Straight Arrow Connector 19"/>
          <p:cNvCxnSpPr>
            <a:stCxn id="146" idx="3"/>
          </p:cNvCxnSpPr>
          <p:nvPr/>
        </p:nvCxnSpPr>
        <p:spPr>
          <a:xfrm flipH="1" flipV="1">
            <a:off x="5536729" y="4434549"/>
            <a:ext cx="341677" cy="164813"/>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9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2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2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3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3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3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3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4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4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4" grpId="0"/>
      <p:bldP spid="255" grpId="0"/>
      <p:bldP spid="256" grpId="0"/>
      <p:bldP spid="277" grpId="0"/>
      <p:bldP spid="278" grpId="0"/>
      <p:bldP spid="280" grpId="0"/>
      <p:bldP spid="281" grpId="0"/>
      <p:bldP spid="282" grpId="0" animBg="1"/>
      <p:bldP spid="283" grpId="0" animBg="1"/>
      <p:bldP spid="284" grpId="0" animBg="1"/>
      <p:bldP spid="299" grpId="0" animBg="1"/>
      <p:bldP spid="300" grpId="0" animBg="1"/>
      <p:bldP spid="308" grpId="0" animBg="1"/>
      <p:bldP spid="309" grpId="0" animBg="1"/>
      <p:bldP spid="316" grpId="0"/>
      <p:bldP spid="317" grpId="0"/>
      <p:bldP spid="318" grpId="0"/>
      <p:bldP spid="319" grpId="0"/>
      <p:bldP spid="320" grpId="0"/>
      <p:bldP spid="321" grpId="0"/>
      <p:bldP spid="322" grpId="0"/>
      <p:bldP spid="328" grpId="0"/>
      <p:bldP spid="134" grpId="0" animBg="1"/>
      <p:bldP spid="2" grpId="0"/>
      <p:bldP spid="3" grpId="0" animBg="1"/>
      <p:bldP spid="122" grpId="0" animBg="1"/>
      <p:bldP spid="123" grpId="0" animBg="1"/>
      <p:bldP spid="124" grpId="0" animBg="1"/>
      <p:bldP spid="144" grpId="0"/>
      <p:bldP spid="145" grpId="0"/>
      <p:bldP spid="1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4-06-10 15.06.03.png"/>
          <p:cNvPicPr>
            <a:picLocks noChangeAspect="1"/>
          </p:cNvPicPr>
          <p:nvPr/>
        </p:nvPicPr>
        <p:blipFill rotWithShape="1">
          <a:blip r:embed="rId2">
            <a:extLst>
              <a:ext uri="{28A0092B-C50C-407E-A947-70E740481C1C}">
                <a14:useLocalDpi xmlns:a14="http://schemas.microsoft.com/office/drawing/2010/main" val="0"/>
              </a:ext>
            </a:extLst>
          </a:blip>
          <a:srcRect b="15412"/>
          <a:stretch/>
        </p:blipFill>
        <p:spPr>
          <a:xfrm>
            <a:off x="2224561" y="854601"/>
            <a:ext cx="4330799" cy="5801030"/>
          </a:xfrm>
          <a:prstGeom prst="rect">
            <a:avLst/>
          </a:prstGeom>
        </p:spPr>
      </p:pic>
      <p:sp>
        <p:nvSpPr>
          <p:cNvPr id="14" name="正方形/長方形 13"/>
          <p:cNvSpPr/>
          <p:nvPr/>
        </p:nvSpPr>
        <p:spPr>
          <a:xfrm>
            <a:off x="4977813" y="2687928"/>
            <a:ext cx="873255" cy="475536"/>
          </a:xfrm>
          <a:prstGeom prst="rect">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2311399" y="2649828"/>
            <a:ext cx="585993" cy="791537"/>
          </a:xfrm>
          <a:prstGeom prst="rect">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2311399" y="3504865"/>
            <a:ext cx="910769" cy="546002"/>
          </a:xfrm>
          <a:prstGeom prst="rect">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1100495" y="2801742"/>
            <a:ext cx="1125015" cy="369332"/>
          </a:xfrm>
          <a:prstGeom prst="rect">
            <a:avLst/>
          </a:prstGeom>
          <a:noFill/>
        </p:spPr>
        <p:txBody>
          <a:bodyPr wrap="none" rtlCol="0">
            <a:spAutoFit/>
          </a:bodyPr>
          <a:lstStyle/>
          <a:p>
            <a:r>
              <a:rPr lang="en-US" altLang="ja-JP" dirty="0" err="1" smtClean="0">
                <a:solidFill>
                  <a:srgbClr val="002060"/>
                </a:solidFill>
              </a:rPr>
              <a:t>Nonactins</a:t>
            </a:r>
            <a:endParaRPr kumimoji="1" lang="ja-JP" altLang="en-US" dirty="0">
              <a:solidFill>
                <a:srgbClr val="002060"/>
              </a:solidFill>
            </a:endParaRPr>
          </a:p>
        </p:txBody>
      </p:sp>
      <p:sp>
        <p:nvSpPr>
          <p:cNvPr id="21" name="テキスト ボックス 20"/>
          <p:cNvSpPr txBox="1"/>
          <p:nvPr/>
        </p:nvSpPr>
        <p:spPr>
          <a:xfrm>
            <a:off x="76030" y="5494058"/>
            <a:ext cx="1849522" cy="369332"/>
          </a:xfrm>
          <a:prstGeom prst="rect">
            <a:avLst/>
          </a:prstGeom>
          <a:noFill/>
        </p:spPr>
        <p:txBody>
          <a:bodyPr wrap="none" rtlCol="0">
            <a:spAutoFit/>
          </a:bodyPr>
          <a:lstStyle/>
          <a:p>
            <a:r>
              <a:rPr lang="en-US" altLang="ja-JP" dirty="0" err="1" smtClean="0">
                <a:solidFill>
                  <a:srgbClr val="002060"/>
                </a:solidFill>
              </a:rPr>
              <a:t>DesferrioxamineE</a:t>
            </a:r>
            <a:endParaRPr kumimoji="1" lang="ja-JP" altLang="en-US" dirty="0">
              <a:solidFill>
                <a:srgbClr val="002060"/>
              </a:solidFill>
            </a:endParaRPr>
          </a:p>
        </p:txBody>
      </p:sp>
      <p:sp>
        <p:nvSpPr>
          <p:cNvPr id="22" name="テキスト ボックス 21"/>
          <p:cNvSpPr txBox="1"/>
          <p:nvPr/>
        </p:nvSpPr>
        <p:spPr>
          <a:xfrm>
            <a:off x="6192225" y="4456282"/>
            <a:ext cx="1518364" cy="369332"/>
          </a:xfrm>
          <a:prstGeom prst="rect">
            <a:avLst/>
          </a:prstGeom>
          <a:noFill/>
        </p:spPr>
        <p:txBody>
          <a:bodyPr wrap="none" rtlCol="0">
            <a:spAutoFit/>
          </a:bodyPr>
          <a:lstStyle/>
          <a:p>
            <a:r>
              <a:rPr kumimoji="1" lang="en-US" altLang="ja-JP" dirty="0" err="1" smtClean="0">
                <a:solidFill>
                  <a:srgbClr val="002060"/>
                </a:solidFill>
              </a:rPr>
              <a:t>Ferrioxamines</a:t>
            </a:r>
            <a:endParaRPr kumimoji="1" lang="ja-JP" altLang="en-US" dirty="0">
              <a:solidFill>
                <a:srgbClr val="002060"/>
              </a:solidFill>
            </a:endParaRPr>
          </a:p>
        </p:txBody>
      </p:sp>
      <p:sp>
        <p:nvSpPr>
          <p:cNvPr id="23" name="正方形/長方形 22"/>
          <p:cNvSpPr/>
          <p:nvPr/>
        </p:nvSpPr>
        <p:spPr>
          <a:xfrm>
            <a:off x="4318000" y="3504864"/>
            <a:ext cx="592245" cy="369333"/>
          </a:xfrm>
          <a:prstGeom prst="rect">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p:nvSpPr>
        <p:spPr>
          <a:xfrm>
            <a:off x="6467887" y="4849705"/>
            <a:ext cx="1492716" cy="369332"/>
          </a:xfrm>
          <a:prstGeom prst="rect">
            <a:avLst/>
          </a:prstGeom>
          <a:noFill/>
        </p:spPr>
        <p:txBody>
          <a:bodyPr wrap="none" rtlCol="0">
            <a:spAutoFit/>
          </a:bodyPr>
          <a:lstStyle/>
          <a:p>
            <a:r>
              <a:rPr kumimoji="1" lang="en-US" altLang="ja-JP" dirty="0" err="1" smtClean="0">
                <a:solidFill>
                  <a:srgbClr val="002060"/>
                </a:solidFill>
              </a:rPr>
              <a:t>ActinomycinD</a:t>
            </a:r>
            <a:endParaRPr kumimoji="1" lang="ja-JP" altLang="en-US" dirty="0">
              <a:solidFill>
                <a:srgbClr val="002060"/>
              </a:solidFill>
            </a:endParaRPr>
          </a:p>
        </p:txBody>
      </p:sp>
      <p:cxnSp>
        <p:nvCxnSpPr>
          <p:cNvPr id="30" name="直線矢印コネクタ 29"/>
          <p:cNvCxnSpPr/>
          <p:nvPr/>
        </p:nvCxnSpPr>
        <p:spPr>
          <a:xfrm flipH="1" flipV="1">
            <a:off x="4441369" y="4485321"/>
            <a:ext cx="2066460" cy="50948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6854369" y="3992091"/>
            <a:ext cx="1335898" cy="369332"/>
          </a:xfrm>
          <a:prstGeom prst="rect">
            <a:avLst/>
          </a:prstGeom>
          <a:noFill/>
        </p:spPr>
        <p:txBody>
          <a:bodyPr wrap="none" rtlCol="0">
            <a:spAutoFit/>
          </a:bodyPr>
          <a:lstStyle/>
          <a:p>
            <a:r>
              <a:rPr kumimoji="1" lang="en-US" altLang="ja-JP" dirty="0" err="1" smtClean="0">
                <a:solidFill>
                  <a:srgbClr val="002060"/>
                </a:solidFill>
              </a:rPr>
              <a:t>Valinomycin</a:t>
            </a:r>
            <a:endParaRPr kumimoji="1" lang="ja-JP" altLang="en-US" dirty="0">
              <a:solidFill>
                <a:srgbClr val="002060"/>
              </a:solidFill>
            </a:endParaRPr>
          </a:p>
        </p:txBody>
      </p:sp>
      <p:cxnSp>
        <p:nvCxnSpPr>
          <p:cNvPr id="32" name="直線矢印コネクタ 31"/>
          <p:cNvCxnSpPr/>
          <p:nvPr/>
        </p:nvCxnSpPr>
        <p:spPr>
          <a:xfrm flipH="1">
            <a:off x="4977813" y="4230581"/>
            <a:ext cx="1876556"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34" name="直線矢印コネクタ 33"/>
          <p:cNvCxnSpPr/>
          <p:nvPr/>
        </p:nvCxnSpPr>
        <p:spPr>
          <a:xfrm flipH="1" flipV="1">
            <a:off x="4429717" y="4981366"/>
            <a:ext cx="2066460" cy="50948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35" name="テキスト ボックス 34"/>
          <p:cNvSpPr txBox="1"/>
          <p:nvPr/>
        </p:nvSpPr>
        <p:spPr>
          <a:xfrm>
            <a:off x="6467887" y="5257137"/>
            <a:ext cx="2014982" cy="646331"/>
          </a:xfrm>
          <a:prstGeom prst="rect">
            <a:avLst/>
          </a:prstGeom>
          <a:noFill/>
        </p:spPr>
        <p:txBody>
          <a:bodyPr wrap="none" rtlCol="0">
            <a:spAutoFit/>
          </a:bodyPr>
          <a:lstStyle/>
          <a:p>
            <a:r>
              <a:rPr kumimoji="1" lang="en-US" altLang="ja-JP" dirty="0" err="1" smtClean="0">
                <a:solidFill>
                  <a:srgbClr val="002060"/>
                </a:solidFill>
              </a:rPr>
              <a:t>Streptorubin</a:t>
            </a:r>
            <a:endParaRPr kumimoji="1" lang="en-US" altLang="ja-JP" dirty="0" smtClean="0">
              <a:solidFill>
                <a:srgbClr val="002060"/>
              </a:solidFill>
            </a:endParaRPr>
          </a:p>
          <a:p>
            <a:r>
              <a:rPr lang="en-US" altLang="ja-JP" dirty="0" err="1" smtClean="0">
                <a:solidFill>
                  <a:srgbClr val="002060"/>
                </a:solidFill>
              </a:rPr>
              <a:t>Undecylprodiginine</a:t>
            </a:r>
            <a:endParaRPr kumimoji="1" lang="ja-JP" altLang="en-US" dirty="0">
              <a:solidFill>
                <a:srgbClr val="002060"/>
              </a:solidFill>
            </a:endParaRPr>
          </a:p>
        </p:txBody>
      </p:sp>
      <p:cxnSp>
        <p:nvCxnSpPr>
          <p:cNvPr id="36" name="直線矢印コネクタ 35"/>
          <p:cNvCxnSpPr>
            <a:stCxn id="21" idx="3"/>
          </p:cNvCxnSpPr>
          <p:nvPr/>
        </p:nvCxnSpPr>
        <p:spPr>
          <a:xfrm flipV="1">
            <a:off x="1925552" y="5566721"/>
            <a:ext cx="1097806" cy="112003"/>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43" name="テキスト ボックス 42"/>
          <p:cNvSpPr txBox="1"/>
          <p:nvPr/>
        </p:nvSpPr>
        <p:spPr>
          <a:xfrm>
            <a:off x="907252" y="3517020"/>
            <a:ext cx="1315809" cy="369332"/>
          </a:xfrm>
          <a:prstGeom prst="rect">
            <a:avLst/>
          </a:prstGeom>
          <a:noFill/>
        </p:spPr>
        <p:txBody>
          <a:bodyPr wrap="none" rtlCol="0">
            <a:spAutoFit/>
          </a:bodyPr>
          <a:lstStyle/>
          <a:p>
            <a:r>
              <a:rPr kumimoji="1" lang="en-US" altLang="ja-JP" dirty="0" smtClean="0">
                <a:solidFill>
                  <a:srgbClr val="002060"/>
                </a:solidFill>
              </a:rPr>
              <a:t>Asteroidean</a:t>
            </a:r>
            <a:endParaRPr kumimoji="1" lang="ja-JP" altLang="en-US" dirty="0">
              <a:solidFill>
                <a:srgbClr val="002060"/>
              </a:solidFill>
            </a:endParaRPr>
          </a:p>
        </p:txBody>
      </p:sp>
      <p:sp>
        <p:nvSpPr>
          <p:cNvPr id="33" name="テキスト ボックス 32"/>
          <p:cNvSpPr txBox="1"/>
          <p:nvPr/>
        </p:nvSpPr>
        <p:spPr>
          <a:xfrm>
            <a:off x="4938460" y="2289751"/>
            <a:ext cx="1915909" cy="369332"/>
          </a:xfrm>
          <a:prstGeom prst="rect">
            <a:avLst/>
          </a:prstGeom>
          <a:noFill/>
        </p:spPr>
        <p:txBody>
          <a:bodyPr wrap="none" rtlCol="0">
            <a:spAutoFit/>
          </a:bodyPr>
          <a:lstStyle/>
          <a:p>
            <a:r>
              <a:rPr kumimoji="1" lang="en-US" altLang="ja-JP" dirty="0" err="1" smtClean="0">
                <a:solidFill>
                  <a:srgbClr val="002060"/>
                </a:solidFill>
              </a:rPr>
              <a:t>Desferrioxamine</a:t>
            </a:r>
            <a:r>
              <a:rPr kumimoji="1" lang="en-US" altLang="ja-JP" dirty="0" smtClean="0">
                <a:solidFill>
                  <a:srgbClr val="002060"/>
                </a:solidFill>
              </a:rPr>
              <a:t> B</a:t>
            </a:r>
            <a:endParaRPr kumimoji="1" lang="ja-JP" altLang="en-US" dirty="0">
              <a:solidFill>
                <a:srgbClr val="002060"/>
              </a:solidFill>
            </a:endParaRPr>
          </a:p>
        </p:txBody>
      </p:sp>
      <p:cxnSp>
        <p:nvCxnSpPr>
          <p:cNvPr id="46" name="直線矢印コネクタ 45"/>
          <p:cNvCxnSpPr>
            <a:stCxn id="22" idx="1"/>
          </p:cNvCxnSpPr>
          <p:nvPr/>
        </p:nvCxnSpPr>
        <p:spPr>
          <a:xfrm flipH="1" flipV="1">
            <a:off x="4808645" y="4332384"/>
            <a:ext cx="1383580" cy="308564"/>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37" name="直線矢印コネクタ 36"/>
          <p:cNvCxnSpPr/>
          <p:nvPr/>
        </p:nvCxnSpPr>
        <p:spPr>
          <a:xfrm flipH="1" flipV="1">
            <a:off x="3969424" y="6022048"/>
            <a:ext cx="2385320" cy="178958"/>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5" name="正方形/長方形 4"/>
          <p:cNvSpPr/>
          <p:nvPr/>
        </p:nvSpPr>
        <p:spPr>
          <a:xfrm>
            <a:off x="6302615" y="5978240"/>
            <a:ext cx="1685077" cy="369332"/>
          </a:xfrm>
          <a:prstGeom prst="rect">
            <a:avLst/>
          </a:prstGeom>
        </p:spPr>
        <p:txBody>
          <a:bodyPr wrap="none">
            <a:spAutoFit/>
          </a:bodyPr>
          <a:lstStyle/>
          <a:p>
            <a:r>
              <a:rPr lang="en-US" altLang="ja-JP" dirty="0" err="1" smtClean="0">
                <a:solidFill>
                  <a:srgbClr val="002060"/>
                </a:solidFill>
              </a:rPr>
              <a:t>Glucopiericidins</a:t>
            </a:r>
            <a:endParaRPr lang="ja-JP" altLang="en-US" dirty="0">
              <a:solidFill>
                <a:srgbClr val="002060"/>
              </a:solidFill>
            </a:endParaRPr>
          </a:p>
        </p:txBody>
      </p:sp>
      <p:pic>
        <p:nvPicPr>
          <p:cNvPr id="51" name="図 50" descr="スクリーンショット 2014-06-10 15.25.44.png"/>
          <p:cNvPicPr>
            <a:picLocks noChangeAspect="1"/>
          </p:cNvPicPr>
          <p:nvPr/>
        </p:nvPicPr>
        <p:blipFill rotWithShape="1">
          <a:blip r:embed="rId3">
            <a:extLst>
              <a:ext uri="{28A0092B-C50C-407E-A947-70E740481C1C}">
                <a14:useLocalDpi xmlns:a14="http://schemas.microsoft.com/office/drawing/2010/main" val="0"/>
              </a:ext>
            </a:extLst>
          </a:blip>
          <a:srcRect l="2191" t="9831" r="1680" b="6753"/>
          <a:stretch/>
        </p:blipFill>
        <p:spPr>
          <a:xfrm rot="16200000" flipV="1">
            <a:off x="7501622" y="2347593"/>
            <a:ext cx="1198896" cy="178394"/>
          </a:xfrm>
          <a:prstGeom prst="rect">
            <a:avLst/>
          </a:prstGeom>
        </p:spPr>
      </p:pic>
      <p:sp>
        <p:nvSpPr>
          <p:cNvPr id="54" name="正方形/長方形 53"/>
          <p:cNvSpPr/>
          <p:nvPr/>
        </p:nvSpPr>
        <p:spPr>
          <a:xfrm>
            <a:off x="7695861" y="2987674"/>
            <a:ext cx="981260" cy="307777"/>
          </a:xfrm>
          <a:prstGeom prst="rect">
            <a:avLst/>
          </a:prstGeom>
        </p:spPr>
        <p:txBody>
          <a:bodyPr wrap="square">
            <a:spAutoFit/>
          </a:bodyPr>
          <a:lstStyle/>
          <a:p>
            <a:r>
              <a:rPr lang="en-US" altLang="ja-JP" sz="1400" b="1" i="1" dirty="0" smtClean="0">
                <a:latin typeface="Helvetica"/>
                <a:cs typeface="Helvetica"/>
              </a:rPr>
              <a:t>m/z </a:t>
            </a:r>
            <a:r>
              <a:rPr lang="en-US" altLang="ja-JP" sz="1400" b="1" dirty="0" smtClean="0">
                <a:latin typeface="Helvetica"/>
                <a:cs typeface="Helvetica"/>
              </a:rPr>
              <a:t>200</a:t>
            </a:r>
            <a:endParaRPr lang="ja-JP" altLang="en-US" sz="1400" dirty="0"/>
          </a:p>
        </p:txBody>
      </p:sp>
      <p:sp>
        <p:nvSpPr>
          <p:cNvPr id="55" name="正方形/長方形 54"/>
          <p:cNvSpPr/>
          <p:nvPr/>
        </p:nvSpPr>
        <p:spPr>
          <a:xfrm>
            <a:off x="7638141" y="1547366"/>
            <a:ext cx="981260" cy="307777"/>
          </a:xfrm>
          <a:prstGeom prst="rect">
            <a:avLst/>
          </a:prstGeom>
        </p:spPr>
        <p:txBody>
          <a:bodyPr wrap="square">
            <a:spAutoFit/>
          </a:bodyPr>
          <a:lstStyle/>
          <a:p>
            <a:r>
              <a:rPr lang="en-US" altLang="ja-JP" sz="1400" b="1" i="1" dirty="0" smtClean="0">
                <a:latin typeface="Helvetica"/>
                <a:cs typeface="Helvetica"/>
              </a:rPr>
              <a:t>m/z </a:t>
            </a:r>
            <a:r>
              <a:rPr lang="en-US" altLang="ja-JP" sz="1400" b="1" dirty="0" smtClean="0">
                <a:latin typeface="Helvetica"/>
                <a:cs typeface="Helvetica"/>
              </a:rPr>
              <a:t>2000</a:t>
            </a:r>
            <a:endParaRPr lang="ja-JP" altLang="en-US" sz="1400" dirty="0"/>
          </a:p>
        </p:txBody>
      </p:sp>
      <p:sp>
        <p:nvSpPr>
          <p:cNvPr id="39" name="テキスト ボックス 38"/>
          <p:cNvSpPr txBox="1"/>
          <p:nvPr/>
        </p:nvSpPr>
        <p:spPr>
          <a:xfrm>
            <a:off x="4824351" y="3167832"/>
            <a:ext cx="2826841" cy="369332"/>
          </a:xfrm>
          <a:prstGeom prst="rect">
            <a:avLst/>
          </a:prstGeom>
          <a:noFill/>
        </p:spPr>
        <p:txBody>
          <a:bodyPr wrap="none" rtlCol="0">
            <a:spAutoFit/>
          </a:bodyPr>
          <a:lstStyle/>
          <a:p>
            <a:r>
              <a:rPr kumimoji="1" lang="en-US" altLang="ja-JP" dirty="0" smtClean="0">
                <a:solidFill>
                  <a:srgbClr val="002060"/>
                </a:solidFill>
              </a:rPr>
              <a:t>Acyl desferrioxaminC13-C14</a:t>
            </a:r>
            <a:endParaRPr kumimoji="1" lang="ja-JP" altLang="en-US" dirty="0">
              <a:solidFill>
                <a:srgbClr val="002060"/>
              </a:solidFill>
            </a:endParaRPr>
          </a:p>
        </p:txBody>
      </p:sp>
      <p:sp>
        <p:nvSpPr>
          <p:cNvPr id="45" name="Title 1"/>
          <p:cNvSpPr txBox="1">
            <a:spLocks/>
          </p:cNvSpPr>
          <p:nvPr/>
        </p:nvSpPr>
        <p:spPr>
          <a:xfrm>
            <a:off x="445105" y="75066"/>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Molecular Networking</a:t>
            </a:r>
            <a:endParaRPr lang="en-US" sz="4000" b="1" i="1" dirty="0">
              <a:latin typeface="Calibri" charset="0"/>
              <a:ea typeface="Calibri" charset="0"/>
              <a:cs typeface="Calibri" charset="0"/>
            </a:endParaRPr>
          </a:p>
        </p:txBody>
      </p:sp>
      <p:sp>
        <p:nvSpPr>
          <p:cNvPr id="29" name="Title 1"/>
          <p:cNvSpPr txBox="1">
            <a:spLocks/>
          </p:cNvSpPr>
          <p:nvPr/>
        </p:nvSpPr>
        <p:spPr>
          <a:xfrm>
            <a:off x="295948" y="764628"/>
            <a:ext cx="2681477"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err="1" smtClean="0"/>
              <a:t>Actinomycetes</a:t>
            </a:r>
            <a:r>
              <a:rPr lang="en-US" sz="2400" dirty="0" smtClean="0"/>
              <a:t> example</a:t>
            </a:r>
          </a:p>
        </p:txBody>
      </p:sp>
      <p:pic>
        <p:nvPicPr>
          <p:cNvPr id="38" name="Google Shape;203;p3"/>
          <p:cNvPicPr preferRelativeResize="0"/>
          <p:nvPr/>
        </p:nvPicPr>
        <p:blipFill rotWithShape="1">
          <a:blip r:embed="rId4">
            <a:alphaModFix/>
          </a:blip>
          <a:srcRect/>
          <a:stretch/>
        </p:blipFill>
        <p:spPr>
          <a:xfrm>
            <a:off x="196698" y="6332159"/>
            <a:ext cx="1090682" cy="389316"/>
          </a:xfrm>
          <a:prstGeom prst="rect">
            <a:avLst/>
          </a:prstGeom>
          <a:noFill/>
          <a:ln>
            <a:noFill/>
          </a:ln>
        </p:spPr>
      </p:pic>
    </p:spTree>
    <p:extLst>
      <p:ext uri="{BB962C8B-B14F-4D97-AF65-F5344CB8AC3E}">
        <p14:creationId xmlns:p14="http://schemas.microsoft.com/office/powerpoint/2010/main" val="1897465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rotWithShape="1">
          <a:blip r:embed="rId2">
            <a:extLst>
              <a:ext uri="{28A0092B-C50C-407E-A947-70E740481C1C}">
                <a14:useLocalDpi xmlns:a14="http://schemas.microsoft.com/office/drawing/2010/main" val="0"/>
              </a:ext>
            </a:extLst>
          </a:blip>
          <a:srcRect l="42613" t="8147" r="28275" b="63628"/>
          <a:stretch/>
        </p:blipFill>
        <p:spPr>
          <a:xfrm>
            <a:off x="-783" y="1752260"/>
            <a:ext cx="2195981" cy="2755077"/>
          </a:xfrm>
          <a:prstGeom prst="rect">
            <a:avLst/>
          </a:prstGeom>
        </p:spPr>
      </p:pic>
      <p:sp>
        <p:nvSpPr>
          <p:cNvPr id="2" name="Title 1"/>
          <p:cNvSpPr>
            <a:spLocks noGrp="1"/>
          </p:cNvSpPr>
          <p:nvPr>
            <p:ph type="title"/>
          </p:nvPr>
        </p:nvSpPr>
        <p:spPr>
          <a:xfrm>
            <a:off x="433211" y="165800"/>
            <a:ext cx="8229600" cy="1143000"/>
          </a:xfrm>
        </p:spPr>
        <p:txBody>
          <a:bodyPr>
            <a:normAutofit fontScale="90000"/>
          </a:bodyPr>
          <a:lstStyle/>
          <a:p>
            <a:r>
              <a:rPr lang="en-US" dirty="0" smtClean="0"/>
              <a:t>Discovering New Molecules with Molecular Networking</a:t>
            </a:r>
            <a:endParaRPr lang="en-US" dirty="0"/>
          </a:p>
        </p:txBody>
      </p:sp>
      <p:sp>
        <p:nvSpPr>
          <p:cNvPr id="6" name="Slide Number Placeholder 5"/>
          <p:cNvSpPr>
            <a:spLocks noGrp="1"/>
          </p:cNvSpPr>
          <p:nvPr>
            <p:ph type="sldNum" sz="quarter" idx="12"/>
          </p:nvPr>
        </p:nvSpPr>
        <p:spPr/>
        <p:txBody>
          <a:bodyPr/>
          <a:lstStyle/>
          <a:p>
            <a:fld id="{4CB6DF64-918B-0F46-A97E-09DDFEA08376}" type="slidenum">
              <a:rPr lang="en-US" smtClean="0"/>
              <a:t>13</a:t>
            </a:fld>
            <a:endParaRPr lang="en-US" dirty="0"/>
          </a:p>
        </p:txBody>
      </p:sp>
      <p:sp>
        <p:nvSpPr>
          <p:cNvPr id="11" name="TextBox 10"/>
          <p:cNvSpPr txBox="1"/>
          <p:nvPr/>
        </p:nvSpPr>
        <p:spPr>
          <a:xfrm>
            <a:off x="2107769" y="7152468"/>
            <a:ext cx="237566" cy="369332"/>
          </a:xfrm>
          <a:prstGeom prst="rect">
            <a:avLst/>
          </a:prstGeom>
          <a:noFill/>
        </p:spPr>
        <p:txBody>
          <a:bodyPr wrap="none" rtlCol="0">
            <a:spAutoFit/>
          </a:bodyPr>
          <a:lstStyle/>
          <a:p>
            <a:r>
              <a:rPr lang="en-US" dirty="0" smtClean="0"/>
              <a:t> </a:t>
            </a:r>
            <a:endParaRPr lang="en-US" dirty="0"/>
          </a:p>
        </p:txBody>
      </p:sp>
      <p:pic>
        <p:nvPicPr>
          <p:cNvPr id="7"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sp>
        <p:nvSpPr>
          <p:cNvPr id="52" name="Title 1"/>
          <p:cNvSpPr txBox="1">
            <a:spLocks/>
          </p:cNvSpPr>
          <p:nvPr/>
        </p:nvSpPr>
        <p:spPr>
          <a:xfrm>
            <a:off x="2560006" y="4595212"/>
            <a:ext cx="1956754" cy="38016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b="1" dirty="0" smtClean="0"/>
              <a:t>Stenothricin C</a:t>
            </a:r>
          </a:p>
          <a:p>
            <a:r>
              <a:rPr lang="en-US" sz="1600" i="1" dirty="0" smtClean="0"/>
              <a:t>m</a:t>
            </a:r>
            <a:r>
              <a:rPr lang="en-US" sz="1600" dirty="0" smtClean="0"/>
              <a:t>/</a:t>
            </a:r>
            <a:r>
              <a:rPr lang="en-US" sz="1600" i="1" dirty="0" smtClean="0"/>
              <a:t>z</a:t>
            </a:r>
            <a:r>
              <a:rPr lang="en-US" sz="1600" dirty="0" smtClean="0"/>
              <a:t> 1132.62</a:t>
            </a:r>
            <a:endParaRPr lang="en-US" sz="1600" dirty="0"/>
          </a:p>
        </p:txBody>
      </p:sp>
      <p:sp>
        <p:nvSpPr>
          <p:cNvPr id="53" name="Title 1"/>
          <p:cNvSpPr txBox="1">
            <a:spLocks/>
          </p:cNvSpPr>
          <p:nvPr/>
        </p:nvSpPr>
        <p:spPr>
          <a:xfrm>
            <a:off x="-211461" y="4650620"/>
            <a:ext cx="2320320" cy="38016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b="1" dirty="0" smtClean="0"/>
              <a:t>Stenothricin GNPS 2</a:t>
            </a:r>
          </a:p>
          <a:p>
            <a:r>
              <a:rPr lang="en-US" sz="1600" i="1" dirty="0"/>
              <a:t>m</a:t>
            </a:r>
            <a:r>
              <a:rPr lang="en-US" sz="1600" dirty="0"/>
              <a:t>/</a:t>
            </a:r>
            <a:r>
              <a:rPr lang="en-US" sz="1600" i="1" dirty="0"/>
              <a:t>z</a:t>
            </a:r>
            <a:r>
              <a:rPr lang="en-US" sz="1600" dirty="0"/>
              <a:t> </a:t>
            </a:r>
            <a:r>
              <a:rPr lang="en-US" sz="1600" dirty="0" smtClean="0"/>
              <a:t>1091.53</a:t>
            </a:r>
            <a:endParaRPr lang="en-US" sz="1600" dirty="0"/>
          </a:p>
        </p:txBody>
      </p:sp>
      <p:sp>
        <p:nvSpPr>
          <p:cNvPr id="33" name="Rectangle 32"/>
          <p:cNvSpPr/>
          <p:nvPr/>
        </p:nvSpPr>
        <p:spPr>
          <a:xfrm>
            <a:off x="1567784" y="6365489"/>
            <a:ext cx="4572000" cy="369332"/>
          </a:xfrm>
          <a:prstGeom prst="rect">
            <a:avLst/>
          </a:prstGeom>
        </p:spPr>
        <p:txBody>
          <a:bodyPr>
            <a:spAutoFit/>
          </a:bodyPr>
          <a:lstStyle/>
          <a:p>
            <a:r>
              <a:rPr lang="en-US" dirty="0" smtClean="0">
                <a:hlinkClick r:id="rId4"/>
              </a:rPr>
              <a:t>GNPS Task Link</a:t>
            </a:r>
            <a:endParaRPr lang="en-US" dirty="0"/>
          </a:p>
        </p:txBody>
      </p:sp>
      <p:pic>
        <p:nvPicPr>
          <p:cNvPr id="63" name="Picture 62"/>
          <p:cNvPicPr>
            <a:picLocks noChangeAspect="1"/>
          </p:cNvPicPr>
          <p:nvPr/>
        </p:nvPicPr>
        <p:blipFill rotWithShape="1">
          <a:blip r:embed="rId5">
            <a:extLst>
              <a:ext uri="{28A0092B-C50C-407E-A947-70E740481C1C}">
                <a14:useLocalDpi xmlns:a14="http://schemas.microsoft.com/office/drawing/2010/main" val="0"/>
              </a:ext>
            </a:extLst>
          </a:blip>
          <a:srcRect l="37463" t="24221" r="44627" b="44817"/>
          <a:stretch/>
        </p:blipFill>
        <p:spPr>
          <a:xfrm>
            <a:off x="196698" y="5255392"/>
            <a:ext cx="473027" cy="449138"/>
          </a:xfrm>
          <a:prstGeom prst="rect">
            <a:avLst/>
          </a:prstGeom>
        </p:spPr>
      </p:pic>
      <p:pic>
        <p:nvPicPr>
          <p:cNvPr id="64" name="Picture 63"/>
          <p:cNvPicPr>
            <a:picLocks noChangeAspect="1"/>
          </p:cNvPicPr>
          <p:nvPr/>
        </p:nvPicPr>
        <p:blipFill rotWithShape="1">
          <a:blip r:embed="rId5">
            <a:extLst>
              <a:ext uri="{28A0092B-C50C-407E-A947-70E740481C1C}">
                <a14:useLocalDpi xmlns:a14="http://schemas.microsoft.com/office/drawing/2010/main" val="0"/>
              </a:ext>
            </a:extLst>
          </a:blip>
          <a:srcRect l="38531" t="57085" r="43980" b="10577"/>
          <a:stretch/>
        </p:blipFill>
        <p:spPr>
          <a:xfrm>
            <a:off x="213875" y="5734653"/>
            <a:ext cx="461906" cy="469085"/>
          </a:xfrm>
          <a:prstGeom prst="rect">
            <a:avLst/>
          </a:prstGeom>
        </p:spPr>
      </p:pic>
      <p:sp>
        <p:nvSpPr>
          <p:cNvPr id="65" name="TextBox 64"/>
          <p:cNvSpPr txBox="1"/>
          <p:nvPr/>
        </p:nvSpPr>
        <p:spPr>
          <a:xfrm>
            <a:off x="607757" y="5289616"/>
            <a:ext cx="3987239" cy="369332"/>
          </a:xfrm>
          <a:prstGeom prst="rect">
            <a:avLst/>
          </a:prstGeom>
          <a:noFill/>
        </p:spPr>
        <p:txBody>
          <a:bodyPr wrap="square" rtlCol="0">
            <a:spAutoFit/>
          </a:bodyPr>
          <a:lstStyle/>
          <a:p>
            <a:r>
              <a:rPr lang="en-US" i="1" dirty="0" smtClean="0"/>
              <a:t>Streptomyces </a:t>
            </a:r>
            <a:r>
              <a:rPr lang="en-US" i="1" dirty="0" err="1" smtClean="0"/>
              <a:t>roseosporus</a:t>
            </a:r>
            <a:r>
              <a:rPr lang="en-US" i="1" dirty="0" smtClean="0"/>
              <a:t> </a:t>
            </a:r>
            <a:r>
              <a:rPr lang="en-US" dirty="0" smtClean="0"/>
              <a:t>NRRL 15998</a:t>
            </a:r>
            <a:endParaRPr lang="en-US" dirty="0"/>
          </a:p>
        </p:txBody>
      </p:sp>
      <p:sp>
        <p:nvSpPr>
          <p:cNvPr id="67" name="TextBox 66"/>
          <p:cNvSpPr txBox="1"/>
          <p:nvPr/>
        </p:nvSpPr>
        <p:spPr>
          <a:xfrm>
            <a:off x="627148" y="5788791"/>
            <a:ext cx="3987239" cy="369332"/>
          </a:xfrm>
          <a:prstGeom prst="rect">
            <a:avLst/>
          </a:prstGeom>
          <a:noFill/>
        </p:spPr>
        <p:txBody>
          <a:bodyPr wrap="square" rtlCol="0">
            <a:spAutoFit/>
          </a:bodyPr>
          <a:lstStyle/>
          <a:p>
            <a:r>
              <a:rPr lang="en-US" i="1" dirty="0" smtClean="0"/>
              <a:t>Streptomyces</a:t>
            </a:r>
            <a:r>
              <a:rPr lang="en-US" dirty="0" smtClean="0"/>
              <a:t> sp. DSM5940</a:t>
            </a:r>
            <a:endParaRPr lang="en-US" dirty="0"/>
          </a:p>
        </p:txBody>
      </p:sp>
      <p:grpSp>
        <p:nvGrpSpPr>
          <p:cNvPr id="103" name="Group 102"/>
          <p:cNvGrpSpPr/>
          <p:nvPr/>
        </p:nvGrpSpPr>
        <p:grpSpPr>
          <a:xfrm>
            <a:off x="4321050" y="1555667"/>
            <a:ext cx="4822947" cy="5302333"/>
            <a:chOff x="4244104" y="1471073"/>
            <a:chExt cx="4899894" cy="5386928"/>
          </a:xfrm>
        </p:grpSpPr>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14642" t="3684" r="38696" b="2903"/>
            <a:stretch/>
          </p:blipFill>
          <p:spPr>
            <a:xfrm>
              <a:off x="4244104" y="1471073"/>
              <a:ext cx="4899894" cy="5386928"/>
            </a:xfrm>
            <a:prstGeom prst="rect">
              <a:avLst/>
            </a:prstGeom>
          </p:spPr>
        </p:pic>
        <p:cxnSp>
          <p:nvCxnSpPr>
            <p:cNvPr id="51" name="Straight Connector 50"/>
            <p:cNvCxnSpPr>
              <a:stCxn id="40" idx="4"/>
              <a:endCxn id="41" idx="0"/>
            </p:cNvCxnSpPr>
            <p:nvPr/>
          </p:nvCxnSpPr>
          <p:spPr>
            <a:xfrm flipH="1">
              <a:off x="6355542" y="4717535"/>
              <a:ext cx="42277" cy="487841"/>
            </a:xfrm>
            <a:prstGeom prst="line">
              <a:avLst/>
            </a:prstGeom>
            <a:ln w="571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0" name="Ellipse 283"/>
            <p:cNvSpPr/>
            <p:nvPr/>
          </p:nvSpPr>
          <p:spPr>
            <a:xfrm>
              <a:off x="6190308" y="4293922"/>
              <a:ext cx="415020" cy="423612"/>
            </a:xfrm>
            <a:prstGeom prst="ellipse">
              <a:avLst/>
            </a:prstGeom>
            <a:noFill/>
            <a:ln w="5715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41" name="Ellipse 283"/>
            <p:cNvSpPr/>
            <p:nvPr/>
          </p:nvSpPr>
          <p:spPr>
            <a:xfrm rot="14495">
              <a:off x="6145299" y="5205374"/>
              <a:ext cx="418745" cy="412389"/>
            </a:xfrm>
            <a:prstGeom prst="ellipse">
              <a:avLst/>
            </a:prstGeom>
            <a:noFill/>
            <a:ln w="57150">
              <a:solidFill>
                <a:srgbClr val="62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6" name="TextBox 85"/>
            <p:cNvSpPr txBox="1"/>
            <p:nvPr/>
          </p:nvSpPr>
          <p:spPr>
            <a:xfrm>
              <a:off x="5274023" y="4712779"/>
              <a:ext cx="1097972" cy="386831"/>
            </a:xfrm>
            <a:prstGeom prst="rect">
              <a:avLst/>
            </a:prstGeom>
            <a:noFill/>
          </p:spPr>
          <p:txBody>
            <a:bodyPr wrap="square" rtlCol="0">
              <a:spAutoFit/>
            </a:bodyPr>
            <a:lstStyle/>
            <a:p>
              <a:r>
                <a:rPr lang="en-US" dirty="0" err="1"/>
                <a:t>Δ</a:t>
              </a:r>
              <a:r>
                <a:rPr lang="en-US" b="1" dirty="0">
                  <a:solidFill>
                    <a:schemeClr val="bg1">
                      <a:lumMod val="50000"/>
                    </a:schemeClr>
                  </a:solidFill>
                </a:rPr>
                <a:t> </a:t>
              </a:r>
              <a:r>
                <a:rPr lang="en-US" i="1" dirty="0" smtClean="0"/>
                <a:t>m</a:t>
              </a:r>
              <a:r>
                <a:rPr lang="en-US" dirty="0" smtClean="0"/>
                <a:t>/</a:t>
              </a:r>
              <a:r>
                <a:rPr lang="en-US" i="1" dirty="0" smtClean="0"/>
                <a:t>z</a:t>
              </a:r>
              <a:r>
                <a:rPr lang="en-US" dirty="0" smtClean="0"/>
                <a:t> 41 </a:t>
              </a:r>
              <a:endParaRPr lang="en-US" dirty="0"/>
            </a:p>
          </p:txBody>
        </p:sp>
        <p:sp>
          <p:nvSpPr>
            <p:cNvPr id="88" name="Ellipse 283"/>
            <p:cNvSpPr/>
            <p:nvPr/>
          </p:nvSpPr>
          <p:spPr>
            <a:xfrm>
              <a:off x="6808883" y="4369336"/>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9" name="Ellipse 283"/>
            <p:cNvSpPr/>
            <p:nvPr/>
          </p:nvSpPr>
          <p:spPr>
            <a:xfrm>
              <a:off x="6512098" y="4792949"/>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0" name="Ellipse 283"/>
            <p:cNvSpPr/>
            <p:nvPr/>
          </p:nvSpPr>
          <p:spPr>
            <a:xfrm>
              <a:off x="6905194" y="4921469"/>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1" name="Ellipse 283"/>
            <p:cNvSpPr/>
            <p:nvPr/>
          </p:nvSpPr>
          <p:spPr>
            <a:xfrm>
              <a:off x="7253408" y="4083461"/>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2" name="Ellipse 283"/>
            <p:cNvSpPr/>
            <p:nvPr/>
          </p:nvSpPr>
          <p:spPr>
            <a:xfrm>
              <a:off x="6808883" y="3967253"/>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3" name="Ellipse 283"/>
            <p:cNvSpPr/>
            <p:nvPr/>
          </p:nvSpPr>
          <p:spPr>
            <a:xfrm>
              <a:off x="7391332" y="4462322"/>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4" name="Ellipse 283"/>
            <p:cNvSpPr/>
            <p:nvPr/>
          </p:nvSpPr>
          <p:spPr>
            <a:xfrm>
              <a:off x="7329233" y="4885934"/>
              <a:ext cx="415020" cy="423612"/>
            </a:xfrm>
            <a:prstGeom prst="ellipse">
              <a:avLst/>
            </a:prstGeom>
            <a:noFill/>
            <a:ln w="57150">
              <a:solidFill>
                <a:srgbClr val="00F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grpSp>
      <p:cxnSp>
        <p:nvCxnSpPr>
          <p:cNvPr id="54" name="Straight Arrow Connector 53"/>
          <p:cNvCxnSpPr/>
          <p:nvPr/>
        </p:nvCxnSpPr>
        <p:spPr>
          <a:xfrm flipV="1">
            <a:off x="4145600" y="4552286"/>
            <a:ext cx="1994184" cy="244583"/>
          </a:xfrm>
          <a:prstGeom prst="straightConnector1">
            <a:avLst/>
          </a:prstGeom>
          <a:ln>
            <a:solidFill>
              <a:srgbClr val="00FF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9106" t="7454" r="60681" b="64512"/>
          <a:stretch/>
        </p:blipFill>
        <p:spPr>
          <a:xfrm>
            <a:off x="2143393" y="1752260"/>
            <a:ext cx="2297387" cy="2758664"/>
          </a:xfrm>
          <a:prstGeom prst="rect">
            <a:avLst/>
          </a:prstGeom>
        </p:spPr>
      </p:pic>
      <p:cxnSp>
        <p:nvCxnSpPr>
          <p:cNvPr id="37" name="Straight Arrow Connector 36"/>
          <p:cNvCxnSpPr/>
          <p:nvPr/>
        </p:nvCxnSpPr>
        <p:spPr>
          <a:xfrm>
            <a:off x="1567784" y="4962448"/>
            <a:ext cx="4562627" cy="522173"/>
          </a:xfrm>
          <a:prstGeom prst="straightConnector1">
            <a:avLst/>
          </a:prstGeom>
          <a:ln>
            <a:solidFill>
              <a:srgbClr val="6266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1857138" y="4472872"/>
            <a:ext cx="1080730" cy="380756"/>
          </a:xfrm>
          <a:prstGeom prst="rect">
            <a:avLst/>
          </a:prstGeom>
          <a:noFill/>
        </p:spPr>
        <p:txBody>
          <a:bodyPr wrap="square" rtlCol="0">
            <a:spAutoFit/>
          </a:bodyPr>
          <a:lstStyle/>
          <a:p>
            <a:r>
              <a:rPr lang="en-US" dirty="0" err="1"/>
              <a:t>Δ</a:t>
            </a:r>
            <a:r>
              <a:rPr lang="en-US" b="1" dirty="0">
                <a:solidFill>
                  <a:schemeClr val="bg1">
                    <a:lumMod val="50000"/>
                  </a:schemeClr>
                </a:solidFill>
              </a:rPr>
              <a:t> </a:t>
            </a:r>
            <a:r>
              <a:rPr lang="en-US" i="1" dirty="0" smtClean="0"/>
              <a:t>m</a:t>
            </a:r>
            <a:r>
              <a:rPr lang="en-US" dirty="0" smtClean="0"/>
              <a:t>/</a:t>
            </a:r>
            <a:r>
              <a:rPr lang="en-US" i="1" dirty="0" smtClean="0"/>
              <a:t>z</a:t>
            </a:r>
            <a:r>
              <a:rPr lang="en-US" dirty="0" smtClean="0"/>
              <a:t> 41 </a:t>
            </a:r>
            <a:endParaRPr lang="en-US" dirty="0"/>
          </a:p>
        </p:txBody>
      </p:sp>
      <p:cxnSp>
        <p:nvCxnSpPr>
          <p:cNvPr id="111" name="Straight Arrow Connector 110"/>
          <p:cNvCxnSpPr/>
          <p:nvPr/>
        </p:nvCxnSpPr>
        <p:spPr>
          <a:xfrm flipV="1">
            <a:off x="1964831" y="4857220"/>
            <a:ext cx="712708" cy="309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0451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214142" y="1655528"/>
            <a:ext cx="1185283" cy="3618924"/>
          </a:xfrm>
          <a:prstGeom prst="rect">
            <a:avLst/>
          </a:prstGeom>
          <a:no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62"/>
          </a:p>
        </p:txBody>
      </p:sp>
      <p:pic>
        <p:nvPicPr>
          <p:cNvPr id="75" name="Image 171" descr="mou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45434" y="1747022"/>
            <a:ext cx="921724" cy="601941"/>
          </a:xfrm>
          <a:prstGeom prst="rect">
            <a:avLst/>
          </a:prstGeom>
        </p:spPr>
      </p:pic>
      <p:pic>
        <p:nvPicPr>
          <p:cNvPr id="76" name="Image 172" descr="frui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37" y="3530332"/>
            <a:ext cx="787120" cy="681950"/>
          </a:xfrm>
          <a:prstGeom prst="rect">
            <a:avLst/>
          </a:prstGeom>
        </p:spPr>
      </p:pic>
      <p:pic>
        <p:nvPicPr>
          <p:cNvPr id="77" name="Image 174" descr="medical.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77" y="2593707"/>
            <a:ext cx="697955" cy="672728"/>
          </a:xfrm>
          <a:prstGeom prst="rect">
            <a:avLst/>
          </a:prstGeom>
        </p:spPr>
      </p:pic>
      <p:pic>
        <p:nvPicPr>
          <p:cNvPr id="80" name="Image 46" descr="nature(1).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434" y="4401437"/>
            <a:ext cx="986327" cy="724439"/>
          </a:xfrm>
          <a:prstGeom prst="rect">
            <a:avLst/>
          </a:prstGeom>
        </p:spPr>
      </p:pic>
      <p:sp>
        <p:nvSpPr>
          <p:cNvPr id="3" name="TextBox 2"/>
          <p:cNvSpPr txBox="1"/>
          <p:nvPr/>
        </p:nvSpPr>
        <p:spPr>
          <a:xfrm>
            <a:off x="-54223" y="1165450"/>
            <a:ext cx="2033712" cy="430887"/>
          </a:xfrm>
          <a:prstGeom prst="rect">
            <a:avLst/>
          </a:prstGeom>
          <a:noFill/>
        </p:spPr>
        <p:txBody>
          <a:bodyPr wrap="square" rtlCol="0">
            <a:spAutoFit/>
          </a:bodyPr>
          <a:lstStyle/>
          <a:p>
            <a:pPr algn="ctr"/>
            <a:r>
              <a:rPr lang="en-US" sz="2200" b="1" dirty="0" smtClean="0"/>
              <a:t>METABOLOME</a:t>
            </a:r>
            <a:endParaRPr lang="en-US" sz="2200" b="1"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9954" y="994615"/>
            <a:ext cx="2369691" cy="1759216"/>
          </a:xfrm>
          <a:prstGeom prst="rect">
            <a:avLst/>
          </a:prstGeom>
        </p:spPr>
      </p:pic>
      <p:sp>
        <p:nvSpPr>
          <p:cNvPr id="14" name="TextBox 13"/>
          <p:cNvSpPr txBox="1"/>
          <p:nvPr/>
        </p:nvSpPr>
        <p:spPr>
          <a:xfrm>
            <a:off x="3578807" y="1042291"/>
            <a:ext cx="2653276" cy="430887"/>
          </a:xfrm>
          <a:prstGeom prst="rect">
            <a:avLst/>
          </a:prstGeom>
          <a:noFill/>
        </p:spPr>
        <p:txBody>
          <a:bodyPr wrap="square" rtlCol="0">
            <a:spAutoFit/>
          </a:bodyPr>
          <a:lstStyle/>
          <a:p>
            <a:pPr algn="ctr"/>
            <a:r>
              <a:rPr lang="en-US" sz="2200" b="1" dirty="0" smtClean="0"/>
              <a:t>UHPLC-MS/MS</a:t>
            </a:r>
            <a:endParaRPr lang="en-US" sz="2200" b="1" dirty="0"/>
          </a:p>
        </p:txBody>
      </p:sp>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1122" t="5926" r="17623" b="19017"/>
          <a:stretch/>
        </p:blipFill>
        <p:spPr>
          <a:xfrm>
            <a:off x="1663160" y="3287060"/>
            <a:ext cx="7172970" cy="2650377"/>
          </a:xfrm>
          <a:prstGeom prst="rect">
            <a:avLst/>
          </a:prstGeom>
        </p:spPr>
      </p:pic>
      <p:sp>
        <p:nvSpPr>
          <p:cNvPr id="18" name="Right Arrow 17"/>
          <p:cNvSpPr/>
          <p:nvPr/>
        </p:nvSpPr>
        <p:spPr>
          <a:xfrm>
            <a:off x="1644472" y="1845805"/>
            <a:ext cx="1311640" cy="3447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644472" y="3236576"/>
            <a:ext cx="7276103" cy="3047345"/>
          </a:xfrm>
          <a:prstGeom prst="rect">
            <a:avLst/>
          </a:prstGeom>
          <a:noFill/>
          <a:ln w="127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p:cNvSpPr/>
          <p:nvPr/>
        </p:nvSpPr>
        <p:spPr>
          <a:xfrm rot="5400000">
            <a:off x="3579604" y="2450921"/>
            <a:ext cx="1046547" cy="3447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1439567" y="3168527"/>
            <a:ext cx="2653276" cy="430887"/>
          </a:xfrm>
          <a:prstGeom prst="rect">
            <a:avLst/>
          </a:prstGeom>
          <a:noFill/>
        </p:spPr>
        <p:txBody>
          <a:bodyPr wrap="square" rtlCol="0">
            <a:spAutoFit/>
          </a:bodyPr>
          <a:lstStyle/>
          <a:p>
            <a:pPr algn="ctr"/>
            <a:endParaRPr lang="en-US" sz="2200" dirty="0"/>
          </a:p>
        </p:txBody>
      </p:sp>
      <p:sp>
        <p:nvSpPr>
          <p:cNvPr id="55" name="TextBox 54"/>
          <p:cNvSpPr txBox="1"/>
          <p:nvPr/>
        </p:nvSpPr>
        <p:spPr>
          <a:xfrm>
            <a:off x="1262631" y="5300616"/>
            <a:ext cx="2803191" cy="430887"/>
          </a:xfrm>
          <a:prstGeom prst="rect">
            <a:avLst/>
          </a:prstGeom>
          <a:noFill/>
        </p:spPr>
        <p:txBody>
          <a:bodyPr wrap="square" rtlCol="0">
            <a:spAutoFit/>
          </a:bodyPr>
          <a:lstStyle/>
          <a:p>
            <a:pPr algn="ctr"/>
            <a:r>
              <a:rPr lang="en-US" sz="2200" dirty="0" smtClean="0">
                <a:solidFill>
                  <a:schemeClr val="tx1">
                    <a:lumMod val="65000"/>
                    <a:lumOff val="35000"/>
                  </a:schemeClr>
                </a:solidFill>
              </a:rPr>
              <a:t>LC-MS</a:t>
            </a:r>
            <a:r>
              <a:rPr lang="en-US" sz="2200" baseline="30000" dirty="0" smtClean="0">
                <a:solidFill>
                  <a:schemeClr val="tx1">
                    <a:lumMod val="65000"/>
                    <a:lumOff val="35000"/>
                  </a:schemeClr>
                </a:solidFill>
              </a:rPr>
              <a:t>1</a:t>
            </a:r>
            <a:endParaRPr lang="en-US" sz="2200" baseline="30000" dirty="0">
              <a:solidFill>
                <a:schemeClr val="tx1">
                  <a:lumMod val="65000"/>
                  <a:lumOff val="35000"/>
                </a:schemeClr>
              </a:solidFill>
            </a:endParaRPr>
          </a:p>
        </p:txBody>
      </p:sp>
      <p:sp>
        <p:nvSpPr>
          <p:cNvPr id="56" name="TextBox 55"/>
          <p:cNvSpPr txBox="1"/>
          <p:nvPr/>
        </p:nvSpPr>
        <p:spPr>
          <a:xfrm>
            <a:off x="6089055" y="5831654"/>
            <a:ext cx="2803191" cy="430887"/>
          </a:xfrm>
          <a:prstGeom prst="rect">
            <a:avLst/>
          </a:prstGeom>
          <a:noFill/>
        </p:spPr>
        <p:txBody>
          <a:bodyPr wrap="square" rtlCol="0">
            <a:spAutoFit/>
          </a:bodyPr>
          <a:lstStyle/>
          <a:p>
            <a:pPr algn="ctr"/>
            <a:r>
              <a:rPr lang="en-US" sz="2200" dirty="0" smtClean="0">
                <a:solidFill>
                  <a:schemeClr val="tx1">
                    <a:lumMod val="65000"/>
                    <a:lumOff val="35000"/>
                  </a:schemeClr>
                </a:solidFill>
              </a:rPr>
              <a:t>MS/MS spectra</a:t>
            </a:r>
            <a:endParaRPr lang="en-US" sz="2200" baseline="30000" dirty="0">
              <a:solidFill>
                <a:schemeClr val="tx1">
                  <a:lumMod val="65000"/>
                  <a:lumOff val="35000"/>
                </a:schemeClr>
              </a:solidFill>
            </a:endParaRPr>
          </a:p>
        </p:txBody>
      </p:sp>
      <p:sp>
        <p:nvSpPr>
          <p:cNvPr id="59" name="TextBox 58"/>
          <p:cNvSpPr txBox="1"/>
          <p:nvPr/>
        </p:nvSpPr>
        <p:spPr>
          <a:xfrm>
            <a:off x="2730626" y="3236576"/>
            <a:ext cx="2803191" cy="430887"/>
          </a:xfrm>
          <a:prstGeom prst="rect">
            <a:avLst/>
          </a:prstGeom>
          <a:noFill/>
        </p:spPr>
        <p:txBody>
          <a:bodyPr wrap="square" rtlCol="0">
            <a:spAutoFit/>
          </a:bodyPr>
          <a:lstStyle/>
          <a:p>
            <a:pPr algn="ctr"/>
            <a:r>
              <a:rPr lang="en-US" sz="2200" b="1" dirty="0" smtClean="0"/>
              <a:t>DATA</a:t>
            </a:r>
            <a:endParaRPr lang="en-US" sz="2200" b="1" dirty="0"/>
          </a:p>
        </p:txBody>
      </p:sp>
      <p:sp>
        <p:nvSpPr>
          <p:cNvPr id="60" name="Title 1"/>
          <p:cNvSpPr txBox="1">
            <a:spLocks/>
          </p:cNvSpPr>
          <p:nvPr/>
        </p:nvSpPr>
        <p:spPr>
          <a:xfrm>
            <a:off x="-50001" y="267452"/>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ea typeface="Helvetica Neue" charset="0"/>
                <a:cs typeface="Helvetica Neue" charset="0"/>
              </a:rPr>
              <a:t>Global Metabolomics Acquisition and Analysis</a:t>
            </a:r>
            <a:endParaRPr lang="en-US" sz="3200" i="1" dirty="0">
              <a:ea typeface="Helvetica Neue" charset="0"/>
              <a:cs typeface="Helvetica Neue" charset="0"/>
            </a:endParaRPr>
          </a:p>
        </p:txBody>
      </p:sp>
    </p:spTree>
    <p:extLst>
      <p:ext uri="{BB962C8B-B14F-4D97-AF65-F5344CB8AC3E}">
        <p14:creationId xmlns:p14="http://schemas.microsoft.com/office/powerpoint/2010/main" val="2081862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p:cNvSpPr/>
          <p:nvPr/>
        </p:nvSpPr>
        <p:spPr>
          <a:xfrm>
            <a:off x="-10052539" y="-3747385"/>
            <a:ext cx="1846385" cy="2720336"/>
          </a:xfrm>
          <a:prstGeom prst="rect">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24" name="Rectangle 323"/>
          <p:cNvSpPr/>
          <p:nvPr/>
        </p:nvSpPr>
        <p:spPr>
          <a:xfrm>
            <a:off x="-7964191" y="-4570706"/>
            <a:ext cx="1704068" cy="1543459"/>
          </a:xfrm>
          <a:prstGeom prst="rect">
            <a:avLst/>
          </a:prstGeom>
          <a:noFill/>
          <a:ln w="127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325" name="Rectangle 324"/>
          <p:cNvSpPr/>
          <p:nvPr/>
        </p:nvSpPr>
        <p:spPr>
          <a:xfrm>
            <a:off x="-8040392" y="-1731711"/>
            <a:ext cx="1846385" cy="1437526"/>
          </a:xfrm>
          <a:prstGeom prst="rect">
            <a:avLst/>
          </a:prstGeom>
          <a:noFill/>
          <a:ln w="127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pic>
        <p:nvPicPr>
          <p:cNvPr id="135"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sp>
        <p:nvSpPr>
          <p:cNvPr id="5" name="TextBox 4"/>
          <p:cNvSpPr txBox="1"/>
          <p:nvPr/>
        </p:nvSpPr>
        <p:spPr>
          <a:xfrm>
            <a:off x="5366479" y="-1251679"/>
            <a:ext cx="184731" cy="369332"/>
          </a:xfrm>
          <a:prstGeom prst="rect">
            <a:avLst/>
          </a:prstGeom>
          <a:noFill/>
        </p:spPr>
        <p:txBody>
          <a:bodyPr wrap="none" rtlCol="0">
            <a:spAutoFit/>
          </a:bodyPr>
          <a:lstStyle/>
          <a:p>
            <a:endParaRPr lang="en-US" dirty="0"/>
          </a:p>
        </p:txBody>
      </p:sp>
      <p:sp>
        <p:nvSpPr>
          <p:cNvPr id="137" name="Footer Placeholder 2"/>
          <p:cNvSpPr>
            <a:spLocks noGrp="1"/>
          </p:cNvSpPr>
          <p:nvPr>
            <p:ph type="ftr" sz="quarter" idx="11"/>
          </p:nvPr>
        </p:nvSpPr>
        <p:spPr>
          <a:xfrm>
            <a:off x="3124200" y="6356350"/>
            <a:ext cx="2895600" cy="365125"/>
          </a:xfrm>
        </p:spPr>
        <p:txBody>
          <a:bodyPr/>
          <a:lstStyle/>
          <a:p>
            <a:r>
              <a:rPr lang="en-US" smtClean="0"/>
              <a:t>GNPS Tutorial Module 2 - Molecular Networking Overview</a:t>
            </a:r>
            <a:endParaRPr lang="en-US"/>
          </a:p>
        </p:txBody>
      </p:sp>
      <p:grpSp>
        <p:nvGrpSpPr>
          <p:cNvPr id="100" name="Group 99"/>
          <p:cNvGrpSpPr/>
          <p:nvPr/>
        </p:nvGrpSpPr>
        <p:grpSpPr>
          <a:xfrm>
            <a:off x="6269596" y="3963466"/>
            <a:ext cx="1078523" cy="836575"/>
            <a:chOff x="3103062" y="1726686"/>
            <a:chExt cx="1078523" cy="836575"/>
          </a:xfrm>
        </p:grpSpPr>
        <p:grpSp>
          <p:nvGrpSpPr>
            <p:cNvPr id="101" name="Group 100"/>
            <p:cNvGrpSpPr/>
            <p:nvPr/>
          </p:nvGrpSpPr>
          <p:grpSpPr>
            <a:xfrm>
              <a:off x="3103062" y="1726686"/>
              <a:ext cx="1078523" cy="603739"/>
              <a:chOff x="3103062" y="1726686"/>
              <a:chExt cx="1078523" cy="603739"/>
            </a:xfrm>
          </p:grpSpPr>
          <p:cxnSp>
            <p:nvCxnSpPr>
              <p:cNvPr id="103" name="Connecteur droit 352"/>
              <p:cNvCxnSpPr/>
              <p:nvPr/>
            </p:nvCxnSpPr>
            <p:spPr>
              <a:xfrm>
                <a:off x="3103062" y="2330425"/>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261323" y="1726686"/>
                <a:ext cx="838200" cy="586155"/>
                <a:chOff x="3261323" y="1726686"/>
                <a:chExt cx="838200" cy="586155"/>
              </a:xfrm>
            </p:grpSpPr>
            <p:cxnSp>
              <p:nvCxnSpPr>
                <p:cNvPr id="105" name="Connecteur droit 353"/>
                <p:cNvCxnSpPr/>
                <p:nvPr/>
              </p:nvCxnSpPr>
              <p:spPr>
                <a:xfrm>
                  <a:off x="3261323"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Connecteur droit 354"/>
                <p:cNvCxnSpPr/>
                <p:nvPr/>
              </p:nvCxnSpPr>
              <p:spPr>
                <a:xfrm>
                  <a:off x="3419585" y="2127686"/>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Connecteur droit 355"/>
                <p:cNvCxnSpPr/>
                <p:nvPr/>
              </p:nvCxnSpPr>
              <p:spPr>
                <a:xfrm>
                  <a:off x="4099523" y="1726686"/>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Connecteur droit 356"/>
                <p:cNvCxnSpPr/>
                <p:nvPr/>
              </p:nvCxnSpPr>
              <p:spPr>
                <a:xfrm>
                  <a:off x="3958846"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Connecteur droit 358"/>
                <p:cNvCxnSpPr/>
                <p:nvPr/>
              </p:nvCxnSpPr>
              <p:spPr>
                <a:xfrm>
                  <a:off x="3548538" y="199045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02" name="TextBox 101"/>
            <p:cNvSpPr txBox="1"/>
            <p:nvPr/>
          </p:nvSpPr>
          <p:spPr>
            <a:xfrm>
              <a:off x="3548538" y="2301651"/>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18" name="Group 117"/>
          <p:cNvGrpSpPr/>
          <p:nvPr/>
        </p:nvGrpSpPr>
        <p:grpSpPr>
          <a:xfrm>
            <a:off x="4528215" y="3818056"/>
            <a:ext cx="1078523" cy="589285"/>
            <a:chOff x="3060346" y="4776346"/>
            <a:chExt cx="1078523" cy="589285"/>
          </a:xfrm>
        </p:grpSpPr>
        <p:grpSp>
          <p:nvGrpSpPr>
            <p:cNvPr id="119" name="Group 118"/>
            <p:cNvGrpSpPr/>
            <p:nvPr/>
          </p:nvGrpSpPr>
          <p:grpSpPr>
            <a:xfrm>
              <a:off x="3060346" y="4776346"/>
              <a:ext cx="1078523" cy="345260"/>
              <a:chOff x="3060346" y="4776346"/>
              <a:chExt cx="1078523" cy="345260"/>
            </a:xfrm>
          </p:grpSpPr>
          <p:cxnSp>
            <p:nvCxnSpPr>
              <p:cNvPr id="121" name="Connecteur droit 382"/>
              <p:cNvCxnSpPr/>
              <p:nvPr/>
            </p:nvCxnSpPr>
            <p:spPr>
              <a:xfrm>
                <a:off x="3060346" y="5121606"/>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necteur droit 383"/>
              <p:cNvCxnSpPr/>
              <p:nvPr/>
            </p:nvCxnSpPr>
            <p:spPr>
              <a:xfrm>
                <a:off x="3171715" y="4936451"/>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Connecteur droit 384"/>
              <p:cNvCxnSpPr/>
              <p:nvPr/>
            </p:nvCxnSpPr>
            <p:spPr>
              <a:xfrm>
                <a:off x="4056808" y="4890406"/>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Connecteur droit 385"/>
              <p:cNvCxnSpPr/>
              <p:nvPr/>
            </p:nvCxnSpPr>
            <p:spPr>
              <a:xfrm>
                <a:off x="3986469" y="4890406"/>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Connecteur droit 386"/>
              <p:cNvCxnSpPr/>
              <p:nvPr/>
            </p:nvCxnSpPr>
            <p:spPr>
              <a:xfrm>
                <a:off x="3523408" y="4936451"/>
                <a:ext cx="0" cy="167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Connecteur droit 387"/>
              <p:cNvCxnSpPr/>
              <p:nvPr/>
            </p:nvCxnSpPr>
            <p:spPr>
              <a:xfrm>
                <a:off x="3113100" y="4776346"/>
                <a:ext cx="0" cy="33171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p:nvPr/>
          </p:nvSpPr>
          <p:spPr>
            <a:xfrm>
              <a:off x="3572607" y="5104021"/>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38" name="Group 137"/>
          <p:cNvGrpSpPr/>
          <p:nvPr/>
        </p:nvGrpSpPr>
        <p:grpSpPr>
          <a:xfrm>
            <a:off x="2177576" y="2820591"/>
            <a:ext cx="1078523" cy="690984"/>
            <a:chOff x="3060345" y="5274342"/>
            <a:chExt cx="1078523" cy="690984"/>
          </a:xfrm>
        </p:grpSpPr>
        <p:grpSp>
          <p:nvGrpSpPr>
            <p:cNvPr id="139" name="Group 138"/>
            <p:cNvGrpSpPr/>
            <p:nvPr/>
          </p:nvGrpSpPr>
          <p:grpSpPr>
            <a:xfrm>
              <a:off x="3060345" y="5274342"/>
              <a:ext cx="1078523" cy="434028"/>
              <a:chOff x="3060345" y="5274342"/>
              <a:chExt cx="1078523" cy="434028"/>
            </a:xfrm>
          </p:grpSpPr>
          <p:cxnSp>
            <p:nvCxnSpPr>
              <p:cNvPr id="141" name="Connecteur droit 375"/>
              <p:cNvCxnSpPr/>
              <p:nvPr/>
            </p:nvCxnSpPr>
            <p:spPr>
              <a:xfrm>
                <a:off x="3060345" y="5708370"/>
                <a:ext cx="1078523" cy="0"/>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Connecteur droit 376"/>
              <p:cNvCxnSpPr/>
              <p:nvPr/>
            </p:nvCxnSpPr>
            <p:spPr>
              <a:xfrm>
                <a:off x="3288945" y="5523216"/>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Connecteur droit 378"/>
              <p:cNvCxnSpPr/>
              <p:nvPr/>
            </p:nvCxnSpPr>
            <p:spPr>
              <a:xfrm>
                <a:off x="3986468" y="5477170"/>
                <a:ext cx="0" cy="2136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Connecteur droit 379"/>
              <p:cNvCxnSpPr/>
              <p:nvPr/>
            </p:nvCxnSpPr>
            <p:spPr>
              <a:xfrm>
                <a:off x="3523407" y="5523215"/>
                <a:ext cx="0" cy="167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Connecteur droit 380"/>
              <p:cNvCxnSpPr/>
              <p:nvPr/>
            </p:nvCxnSpPr>
            <p:spPr>
              <a:xfrm>
                <a:off x="3113099" y="5274342"/>
                <a:ext cx="0" cy="42048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0" name="TextBox 139"/>
            <p:cNvSpPr txBox="1"/>
            <p:nvPr/>
          </p:nvSpPr>
          <p:spPr>
            <a:xfrm>
              <a:off x="3564812" y="5703716"/>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46" name="Group 145"/>
          <p:cNvGrpSpPr/>
          <p:nvPr/>
        </p:nvGrpSpPr>
        <p:grpSpPr>
          <a:xfrm>
            <a:off x="3056970" y="3317985"/>
            <a:ext cx="1078523" cy="845330"/>
            <a:chOff x="1033939" y="4135469"/>
            <a:chExt cx="1078523" cy="845330"/>
          </a:xfrm>
        </p:grpSpPr>
        <p:grpSp>
          <p:nvGrpSpPr>
            <p:cNvPr id="147" name="Group 146"/>
            <p:cNvGrpSpPr/>
            <p:nvPr/>
          </p:nvGrpSpPr>
          <p:grpSpPr>
            <a:xfrm>
              <a:off x="1033939" y="4135469"/>
              <a:ext cx="1078523" cy="603739"/>
              <a:chOff x="1033939" y="4135469"/>
              <a:chExt cx="1078523" cy="603739"/>
            </a:xfrm>
          </p:grpSpPr>
          <p:cxnSp>
            <p:nvCxnSpPr>
              <p:cNvPr id="149" name="Connecteur droit 338"/>
              <p:cNvCxnSpPr/>
              <p:nvPr/>
            </p:nvCxnSpPr>
            <p:spPr>
              <a:xfrm>
                <a:off x="1033939" y="473920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Connecteur droit 339"/>
              <p:cNvCxnSpPr/>
              <p:nvPr/>
            </p:nvCxnSpPr>
            <p:spPr>
              <a:xfrm>
                <a:off x="1362185" y="4510608"/>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Connecteur droit 340"/>
              <p:cNvCxnSpPr/>
              <p:nvPr/>
            </p:nvCxnSpPr>
            <p:spPr>
              <a:xfrm>
                <a:off x="1520446" y="4399239"/>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Connecteur droit 341"/>
              <p:cNvCxnSpPr/>
              <p:nvPr/>
            </p:nvCxnSpPr>
            <p:spPr>
              <a:xfrm>
                <a:off x="2030400" y="4135469"/>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Connecteur droit 343"/>
              <p:cNvCxnSpPr/>
              <p:nvPr/>
            </p:nvCxnSpPr>
            <p:spPr>
              <a:xfrm>
                <a:off x="1672846" y="4211669"/>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8" name="TextBox 147"/>
            <p:cNvSpPr txBox="1"/>
            <p:nvPr/>
          </p:nvSpPr>
          <p:spPr>
            <a:xfrm>
              <a:off x="1351588" y="4719189"/>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62" name="Group 161"/>
          <p:cNvGrpSpPr/>
          <p:nvPr/>
        </p:nvGrpSpPr>
        <p:grpSpPr>
          <a:xfrm>
            <a:off x="1263818" y="4930379"/>
            <a:ext cx="1078523" cy="759727"/>
            <a:chOff x="1033939" y="3469295"/>
            <a:chExt cx="1078523" cy="759727"/>
          </a:xfrm>
        </p:grpSpPr>
        <p:grpSp>
          <p:nvGrpSpPr>
            <p:cNvPr id="163" name="Group 162"/>
            <p:cNvGrpSpPr/>
            <p:nvPr/>
          </p:nvGrpSpPr>
          <p:grpSpPr>
            <a:xfrm>
              <a:off x="1033939" y="3469295"/>
              <a:ext cx="1078523" cy="527539"/>
              <a:chOff x="1033939" y="3469295"/>
              <a:chExt cx="1078523" cy="527539"/>
            </a:xfrm>
          </p:grpSpPr>
          <p:cxnSp>
            <p:nvCxnSpPr>
              <p:cNvPr id="165" name="Connecteur droit 331"/>
              <p:cNvCxnSpPr/>
              <p:nvPr/>
            </p:nvCxnSpPr>
            <p:spPr>
              <a:xfrm>
                <a:off x="1033939" y="3996834"/>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Connecteur droit 332"/>
              <p:cNvCxnSpPr/>
              <p:nvPr/>
            </p:nvCxnSpPr>
            <p:spPr>
              <a:xfrm>
                <a:off x="1268400" y="3768234"/>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Connecteur droit 333"/>
              <p:cNvCxnSpPr/>
              <p:nvPr/>
            </p:nvCxnSpPr>
            <p:spPr>
              <a:xfrm>
                <a:off x="1426662" y="3656864"/>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Connecteur droit 335"/>
              <p:cNvCxnSpPr/>
              <p:nvPr/>
            </p:nvCxnSpPr>
            <p:spPr>
              <a:xfrm>
                <a:off x="1889723" y="3592387"/>
                <a:ext cx="0" cy="38686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Connecteur droit 336"/>
              <p:cNvCxnSpPr/>
              <p:nvPr/>
            </p:nvCxnSpPr>
            <p:spPr>
              <a:xfrm>
                <a:off x="1672846" y="3469295"/>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4" name="TextBox 163"/>
            <p:cNvSpPr txBox="1"/>
            <p:nvPr/>
          </p:nvSpPr>
          <p:spPr>
            <a:xfrm>
              <a:off x="1340328" y="3967412"/>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grpSp>
        <p:nvGrpSpPr>
          <p:cNvPr id="170" name="Group 169"/>
          <p:cNvGrpSpPr/>
          <p:nvPr/>
        </p:nvGrpSpPr>
        <p:grpSpPr>
          <a:xfrm>
            <a:off x="5385835" y="4768174"/>
            <a:ext cx="1078523" cy="834363"/>
            <a:chOff x="1040438" y="2621299"/>
            <a:chExt cx="1078523" cy="834363"/>
          </a:xfrm>
        </p:grpSpPr>
        <p:grpSp>
          <p:nvGrpSpPr>
            <p:cNvPr id="171" name="Group 170"/>
            <p:cNvGrpSpPr/>
            <p:nvPr/>
          </p:nvGrpSpPr>
          <p:grpSpPr>
            <a:xfrm>
              <a:off x="1040438" y="2621299"/>
              <a:ext cx="1078523" cy="603739"/>
              <a:chOff x="1040438" y="2621299"/>
              <a:chExt cx="1078523" cy="603739"/>
            </a:xfrm>
          </p:grpSpPr>
          <p:cxnSp>
            <p:nvCxnSpPr>
              <p:cNvPr id="173" name="Connecteur droit 125"/>
              <p:cNvCxnSpPr/>
              <p:nvPr/>
            </p:nvCxnSpPr>
            <p:spPr>
              <a:xfrm>
                <a:off x="1040438" y="3225038"/>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4" name="Connecteur droit 126"/>
              <p:cNvCxnSpPr/>
              <p:nvPr/>
            </p:nvCxnSpPr>
            <p:spPr>
              <a:xfrm>
                <a:off x="1186976" y="2996438"/>
                <a:ext cx="0" cy="21101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Connecteur droit 127"/>
              <p:cNvCxnSpPr/>
              <p:nvPr/>
            </p:nvCxnSpPr>
            <p:spPr>
              <a:xfrm>
                <a:off x="1345238" y="2885068"/>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Connecteur droit 128"/>
              <p:cNvCxnSpPr/>
              <p:nvPr/>
            </p:nvCxnSpPr>
            <p:spPr>
              <a:xfrm>
                <a:off x="2036899" y="2621299"/>
                <a:ext cx="0" cy="586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Connecteur droit 129"/>
              <p:cNvCxnSpPr/>
              <p:nvPr/>
            </p:nvCxnSpPr>
            <p:spPr>
              <a:xfrm>
                <a:off x="1896222" y="2820591"/>
                <a:ext cx="0" cy="38686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Connecteur droit 130"/>
              <p:cNvCxnSpPr/>
              <p:nvPr/>
            </p:nvCxnSpPr>
            <p:spPr>
              <a:xfrm>
                <a:off x="1679346" y="2697499"/>
                <a:ext cx="0" cy="5099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2" name="TextBox 171"/>
            <p:cNvSpPr txBox="1"/>
            <p:nvPr/>
          </p:nvSpPr>
          <p:spPr>
            <a:xfrm>
              <a:off x="1318316" y="3194052"/>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grpSp>
      <p:sp>
        <p:nvSpPr>
          <p:cNvPr id="23" name="TextBox 22"/>
          <p:cNvSpPr txBox="1"/>
          <p:nvPr/>
        </p:nvSpPr>
        <p:spPr>
          <a:xfrm>
            <a:off x="2381956" y="3397956"/>
            <a:ext cx="184731" cy="369332"/>
          </a:xfrm>
          <a:prstGeom prst="rect">
            <a:avLst/>
          </a:prstGeom>
          <a:noFill/>
        </p:spPr>
        <p:txBody>
          <a:bodyPr wrap="none" rtlCol="0">
            <a:spAutoFit/>
          </a:bodyPr>
          <a:lstStyle/>
          <a:p>
            <a:endParaRPr lang="en-US"/>
          </a:p>
        </p:txBody>
      </p:sp>
      <p:sp>
        <p:nvSpPr>
          <p:cNvPr id="179" name="Ellipse 283"/>
          <p:cNvSpPr/>
          <p:nvPr/>
        </p:nvSpPr>
        <p:spPr>
          <a:xfrm>
            <a:off x="3213989" y="3145105"/>
            <a:ext cx="1044125" cy="1071957"/>
          </a:xfrm>
          <a:prstGeom prst="ellipse">
            <a:avLst/>
          </a:prstGeom>
          <a:noFill/>
          <a:ln w="571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80" name="ZoneTexte 9"/>
          <p:cNvSpPr txBox="1"/>
          <p:nvPr/>
        </p:nvSpPr>
        <p:spPr>
          <a:xfrm flipH="1">
            <a:off x="2019969" y="4452406"/>
            <a:ext cx="1838423" cy="376385"/>
          </a:xfrm>
          <a:prstGeom prst="rect">
            <a:avLst/>
          </a:prstGeom>
          <a:noFill/>
        </p:spPr>
        <p:txBody>
          <a:bodyPr wrap="square" rtlCol="0">
            <a:spAutoFit/>
          </a:bodyPr>
          <a:lstStyle/>
          <a:p>
            <a:r>
              <a:rPr lang="en-US" sz="1846" b="1" dirty="0" smtClean="0">
                <a:solidFill>
                  <a:srgbClr val="00B0F0"/>
                </a:solidFill>
                <a:latin typeface="Calibri" charset="0"/>
                <a:ea typeface="Calibri" charset="0"/>
                <a:cs typeface="Calibri" charset="0"/>
              </a:rPr>
              <a:t>Library match</a:t>
            </a:r>
            <a:endParaRPr lang="en-US" sz="1846" b="1" dirty="0">
              <a:solidFill>
                <a:srgbClr val="00B0F0"/>
              </a:solidFill>
              <a:latin typeface="Calibri" charset="0"/>
              <a:ea typeface="Calibri" charset="0"/>
              <a:cs typeface="Calibri" charset="0"/>
            </a:endParaRPr>
          </a:p>
        </p:txBody>
      </p:sp>
      <p:cxnSp>
        <p:nvCxnSpPr>
          <p:cNvPr id="181" name="Straight Arrow Connector 180"/>
          <p:cNvCxnSpPr/>
          <p:nvPr/>
        </p:nvCxnSpPr>
        <p:spPr>
          <a:xfrm flipV="1">
            <a:off x="2695241" y="4157069"/>
            <a:ext cx="679378" cy="38896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2" name="Group 201"/>
          <p:cNvGrpSpPr/>
          <p:nvPr/>
        </p:nvGrpSpPr>
        <p:grpSpPr>
          <a:xfrm>
            <a:off x="5663713" y="1889399"/>
            <a:ext cx="1078523" cy="742094"/>
            <a:chOff x="3099534" y="2549203"/>
            <a:chExt cx="1078523" cy="742094"/>
          </a:xfrm>
        </p:grpSpPr>
        <p:cxnSp>
          <p:nvCxnSpPr>
            <p:cNvPr id="203" name="Connecteur droit 367"/>
            <p:cNvCxnSpPr/>
            <p:nvPr/>
          </p:nvCxnSpPr>
          <p:spPr>
            <a:xfrm>
              <a:off x="3099534" y="3034036"/>
              <a:ext cx="107852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Connecteur droit 368"/>
            <p:cNvCxnSpPr/>
            <p:nvPr/>
          </p:nvCxnSpPr>
          <p:spPr>
            <a:xfrm>
              <a:off x="3328134" y="269406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Connecteur droit 369"/>
            <p:cNvCxnSpPr/>
            <p:nvPr/>
          </p:nvCxnSpPr>
          <p:spPr>
            <a:xfrm>
              <a:off x="3419585" y="2845418"/>
              <a:ext cx="0" cy="18515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Connecteur droit 373"/>
            <p:cNvCxnSpPr/>
            <p:nvPr/>
          </p:nvCxnSpPr>
          <p:spPr>
            <a:xfrm>
              <a:off x="3615349" y="2694066"/>
              <a:ext cx="0" cy="32238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a:off x="3565128" y="3029687"/>
              <a:ext cx="514277" cy="261610"/>
            </a:xfrm>
            <a:prstGeom prst="rect">
              <a:avLst/>
            </a:prstGeom>
            <a:noFill/>
          </p:spPr>
          <p:txBody>
            <a:bodyPr wrap="square" rtlCol="0">
              <a:spAutoFit/>
            </a:bodyPr>
            <a:lstStyle/>
            <a:p>
              <a:r>
                <a:rPr lang="en-US" sz="1100" i="1" dirty="0" smtClean="0">
                  <a:solidFill>
                    <a:schemeClr val="bg1">
                      <a:lumMod val="50000"/>
                    </a:schemeClr>
                  </a:solidFill>
                </a:rPr>
                <a:t>m</a:t>
              </a:r>
              <a:r>
                <a:rPr lang="en-US" sz="1100" dirty="0" smtClean="0">
                  <a:solidFill>
                    <a:schemeClr val="bg1">
                      <a:lumMod val="50000"/>
                    </a:schemeClr>
                  </a:solidFill>
                </a:rPr>
                <a:t>/</a:t>
              </a:r>
              <a:r>
                <a:rPr lang="en-US" sz="1100" i="1" dirty="0" smtClean="0">
                  <a:solidFill>
                    <a:schemeClr val="bg1">
                      <a:lumMod val="50000"/>
                    </a:schemeClr>
                  </a:solidFill>
                </a:rPr>
                <a:t>z</a:t>
              </a:r>
              <a:endParaRPr lang="en-US" sz="1100" i="1" dirty="0">
                <a:solidFill>
                  <a:schemeClr val="bg1">
                    <a:lumMod val="50000"/>
                  </a:schemeClr>
                </a:solidFill>
              </a:endParaRPr>
            </a:p>
          </p:txBody>
        </p:sp>
        <p:cxnSp>
          <p:nvCxnSpPr>
            <p:cNvPr id="208" name="Connecteur droit 370"/>
            <p:cNvCxnSpPr/>
            <p:nvPr/>
          </p:nvCxnSpPr>
          <p:spPr>
            <a:xfrm>
              <a:off x="4134692" y="2549203"/>
              <a:ext cx="0" cy="48471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Title 1"/>
          <p:cNvSpPr txBox="1">
            <a:spLocks/>
          </p:cNvSpPr>
          <p:nvPr/>
        </p:nvSpPr>
        <p:spPr>
          <a:xfrm>
            <a:off x="445105" y="75066"/>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What to do with </a:t>
            </a:r>
          </a:p>
          <a:p>
            <a:r>
              <a:rPr lang="en-US" dirty="0" smtClean="0"/>
              <a:t>these fragmentation spectra ?!</a:t>
            </a:r>
            <a:endParaRPr lang="en-US" dirty="0"/>
          </a:p>
        </p:txBody>
      </p:sp>
    </p:spTree>
    <p:extLst>
      <p:ext uri="{BB962C8B-B14F-4D97-AF65-F5344CB8AC3E}">
        <p14:creationId xmlns:p14="http://schemas.microsoft.com/office/powerpoint/2010/main" val="14653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8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180" grpId="0"/>
      <p:bldP spid="18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Dropbox\Postdoc\Presentations\160719_Groupseminar\Spectral_alignmen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18730" y="812792"/>
            <a:ext cx="3639295" cy="5950857"/>
          </a:xfrm>
          <a:prstGeom prst="rect">
            <a:avLst/>
          </a:prstGeom>
          <a:noFill/>
          <a:extLst>
            <a:ext uri="{909E8E84-426E-40DD-AFC4-6F175D3DCCD1}">
              <a14:hiddenFill xmlns:a14="http://schemas.microsoft.com/office/drawing/2010/main">
                <a:solidFill>
                  <a:srgbClr val="FFFFFF"/>
                </a:solidFill>
              </a14:hiddenFill>
            </a:ext>
          </a:extLst>
        </p:spPr>
      </p:pic>
      <p:pic>
        <p:nvPicPr>
          <p:cNvPr id="52227" name="Picture 3" descr="H:\Dropbox\Postdoc\Presentations\160719_Groupseminar\Blast_gif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2786" y="812792"/>
            <a:ext cx="4745944" cy="535096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17714" y="177354"/>
            <a:ext cx="8026400" cy="646331"/>
          </a:xfrm>
          <a:prstGeom prst="rect">
            <a:avLst/>
          </a:prstGeom>
          <a:noFill/>
        </p:spPr>
        <p:txBody>
          <a:bodyPr wrap="square" rtlCol="0">
            <a:spAutoFit/>
          </a:bodyPr>
          <a:lstStyle/>
          <a:p>
            <a:r>
              <a:rPr lang="en-US" sz="3600" b="1" dirty="0"/>
              <a:t>Spectrum Library Matching</a:t>
            </a:r>
          </a:p>
        </p:txBody>
      </p:sp>
      <p:sp>
        <p:nvSpPr>
          <p:cNvPr id="7" name="Textfeld 5">
            <a:extLst>
              <a:ext uri="{FF2B5EF4-FFF2-40B4-BE49-F238E27FC236}">
                <a16:creationId xmlns="" xmlns:a16="http://schemas.microsoft.com/office/drawing/2014/main" id="{C563AA11-B49B-4B20-B02D-CED6A7D6C99C}"/>
              </a:ext>
            </a:extLst>
          </p:cNvPr>
          <p:cNvSpPr txBox="1"/>
          <p:nvPr/>
        </p:nvSpPr>
        <p:spPr>
          <a:xfrm>
            <a:off x="372786" y="2058638"/>
            <a:ext cx="8321224"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ct val="0"/>
              </a:spcBef>
              <a:buFontTx/>
              <a:buNone/>
            </a:pPr>
            <a:endParaRPr lang="en-US" altLang="en-US" sz="2800" b="1" dirty="0">
              <a:cs typeface="Arial" pitchFamily="34" charset="0"/>
            </a:endParaRPr>
          </a:p>
          <a:p>
            <a:pPr algn="ctr">
              <a:spcBef>
                <a:spcPct val="0"/>
              </a:spcBef>
              <a:buFontTx/>
              <a:buNone/>
            </a:pPr>
            <a:r>
              <a:rPr lang="en-US" altLang="en-US" sz="2800" b="1" dirty="0">
                <a:cs typeface="Arial" pitchFamily="34" charset="0"/>
              </a:rPr>
              <a:t>Spectral Similarity is defined through “Cosine Score”</a:t>
            </a:r>
          </a:p>
          <a:p>
            <a:pPr algn="ctr">
              <a:spcBef>
                <a:spcPct val="0"/>
              </a:spcBef>
              <a:buFontTx/>
              <a:buNone/>
            </a:pPr>
            <a:endParaRPr lang="en-US" altLang="en-US" sz="2800" dirty="0">
              <a:cs typeface="Arial" pitchFamily="34" charset="0"/>
            </a:endParaRPr>
          </a:p>
        </p:txBody>
      </p:sp>
      <p:sp>
        <p:nvSpPr>
          <p:cNvPr id="8" name="Textfeld 5">
            <a:extLst>
              <a:ext uri="{FF2B5EF4-FFF2-40B4-BE49-F238E27FC236}">
                <a16:creationId xmlns="" xmlns:a16="http://schemas.microsoft.com/office/drawing/2014/main" id="{E6DAAA42-F9AD-4924-B823-4A11A2208FBA}"/>
              </a:ext>
            </a:extLst>
          </p:cNvPr>
          <p:cNvSpPr txBox="1"/>
          <p:nvPr/>
        </p:nvSpPr>
        <p:spPr>
          <a:xfrm>
            <a:off x="372786" y="3773138"/>
            <a:ext cx="8321224"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ct val="0"/>
              </a:spcBef>
              <a:buFontTx/>
              <a:buNone/>
            </a:pPr>
            <a:r>
              <a:rPr lang="en-US" altLang="en-US" sz="2800" b="1" dirty="0">
                <a:cs typeface="Arial" pitchFamily="34" charset="0"/>
              </a:rPr>
              <a:t>Cosine Score -&gt; 0-1</a:t>
            </a:r>
          </a:p>
          <a:p>
            <a:pPr algn="ctr">
              <a:spcBef>
                <a:spcPct val="0"/>
              </a:spcBef>
              <a:buFontTx/>
              <a:buNone/>
            </a:pPr>
            <a:r>
              <a:rPr lang="en-US" altLang="en-US" sz="2800" b="1" dirty="0">
                <a:cs typeface="Arial" pitchFamily="34" charset="0"/>
              </a:rPr>
              <a:t>0 -&gt; no similarity</a:t>
            </a:r>
          </a:p>
          <a:p>
            <a:pPr algn="ctr">
              <a:spcBef>
                <a:spcPct val="0"/>
              </a:spcBef>
              <a:buFontTx/>
              <a:buNone/>
            </a:pPr>
            <a:r>
              <a:rPr lang="en-US" altLang="en-US" sz="2800" b="1" dirty="0">
                <a:cs typeface="Arial" pitchFamily="34" charset="0"/>
              </a:rPr>
              <a:t>1 -&gt; identical</a:t>
            </a:r>
          </a:p>
        </p:txBody>
      </p:sp>
      <p:sp>
        <p:nvSpPr>
          <p:cNvPr id="2" name="Footer Placeholder 1"/>
          <p:cNvSpPr>
            <a:spLocks noGrp="1"/>
          </p:cNvSpPr>
          <p:nvPr>
            <p:ph type="ftr" sz="quarter" idx="11"/>
          </p:nvPr>
        </p:nvSpPr>
        <p:spPr/>
        <p:txBody>
          <a:bodyPr/>
          <a:lstStyle/>
          <a:p>
            <a:r>
              <a:rPr lang="en-US" smtClean="0"/>
              <a:t>GNPS Tutorial Module 2 - Molecular Networking Overview</a:t>
            </a:r>
            <a:endParaRPr lang="en-US"/>
          </a:p>
        </p:txBody>
      </p:sp>
      <p:sp>
        <p:nvSpPr>
          <p:cNvPr id="3" name="Slide Number Placeholder 2"/>
          <p:cNvSpPr>
            <a:spLocks noGrp="1"/>
          </p:cNvSpPr>
          <p:nvPr>
            <p:ph type="sldNum" sz="quarter" idx="12"/>
          </p:nvPr>
        </p:nvSpPr>
        <p:spPr/>
        <p:txBody>
          <a:bodyPr/>
          <a:lstStyle/>
          <a:p>
            <a:fld id="{4CB6DF64-918B-0F46-A97E-09DDFEA08376}" type="slidenum">
              <a:rPr lang="en-US" smtClean="0"/>
              <a:t>4</a:t>
            </a:fld>
            <a:endParaRPr lang="en-US"/>
          </a:p>
        </p:txBody>
      </p:sp>
      <p:pic>
        <p:nvPicPr>
          <p:cNvPr id="9" name="Google Shape;203;p3"/>
          <p:cNvPicPr preferRelativeResize="0"/>
          <p:nvPr/>
        </p:nvPicPr>
        <p:blipFill rotWithShape="1">
          <a:blip r:embed="rId4">
            <a:alphaModFix/>
          </a:blip>
          <a:srcRect/>
          <a:stretch/>
        </p:blipFill>
        <p:spPr>
          <a:xfrm>
            <a:off x="196698" y="6332159"/>
            <a:ext cx="1090682" cy="389316"/>
          </a:xfrm>
          <a:prstGeom prst="rect">
            <a:avLst/>
          </a:prstGeom>
          <a:noFill/>
          <a:ln>
            <a:noFill/>
          </a:ln>
        </p:spPr>
      </p:pic>
    </p:spTree>
    <p:extLst>
      <p:ext uri="{BB962C8B-B14F-4D97-AF65-F5344CB8AC3E}">
        <p14:creationId xmlns:p14="http://schemas.microsoft.com/office/powerpoint/2010/main" val="175708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Right Arrow 5"/>
          <p:cNvSpPr/>
          <p:nvPr/>
        </p:nvSpPr>
        <p:spPr>
          <a:xfrm>
            <a:off x="4030831" y="4846157"/>
            <a:ext cx="1060792" cy="4381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60529" y="5409263"/>
            <a:ext cx="1088760" cy="646331"/>
          </a:xfrm>
          <a:prstGeom prst="rect">
            <a:avLst/>
          </a:prstGeom>
          <a:noFill/>
        </p:spPr>
        <p:txBody>
          <a:bodyPr wrap="none" rtlCol="0">
            <a:spAutoFit/>
          </a:bodyPr>
          <a:lstStyle/>
          <a:p>
            <a:pPr algn="ctr"/>
            <a:r>
              <a:rPr lang="en-US" dirty="0"/>
              <a:t>Similar </a:t>
            </a:r>
            <a:endParaRPr lang="en-US" dirty="0" smtClean="0"/>
          </a:p>
          <a:p>
            <a:pPr algn="ctr"/>
            <a:r>
              <a:rPr lang="en-US" dirty="0" smtClean="0"/>
              <a:t>Spectrum</a:t>
            </a:r>
            <a:endParaRPr lang="en-US" dirty="0"/>
          </a:p>
        </p:txBody>
      </p:sp>
      <p:sp>
        <p:nvSpPr>
          <p:cNvPr id="8" name="Left-Right Arrow 7"/>
          <p:cNvSpPr/>
          <p:nvPr/>
        </p:nvSpPr>
        <p:spPr>
          <a:xfrm>
            <a:off x="3990839" y="2340751"/>
            <a:ext cx="1118458" cy="4381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750932" y="2949702"/>
            <a:ext cx="1750992" cy="369332"/>
          </a:xfrm>
          <a:prstGeom prst="rect">
            <a:avLst/>
          </a:prstGeom>
          <a:noFill/>
        </p:spPr>
        <p:txBody>
          <a:bodyPr wrap="none" rtlCol="0">
            <a:spAutoFit/>
          </a:bodyPr>
          <a:lstStyle/>
          <a:p>
            <a:r>
              <a:rPr lang="en-US" dirty="0"/>
              <a:t>Similar Structure</a:t>
            </a:r>
          </a:p>
        </p:txBody>
      </p:sp>
      <p:sp>
        <p:nvSpPr>
          <p:cNvPr id="12" name="Textfeld 11"/>
          <p:cNvSpPr txBox="1"/>
          <p:nvPr/>
        </p:nvSpPr>
        <p:spPr>
          <a:xfrm>
            <a:off x="2614463" y="115688"/>
            <a:ext cx="8026400" cy="646331"/>
          </a:xfrm>
          <a:prstGeom prst="rect">
            <a:avLst/>
          </a:prstGeom>
          <a:noFill/>
        </p:spPr>
        <p:txBody>
          <a:bodyPr wrap="square" rtlCol="0">
            <a:spAutoFit/>
          </a:bodyPr>
          <a:lstStyle/>
          <a:p>
            <a:r>
              <a:rPr lang="en-US" sz="3600" b="1" dirty="0"/>
              <a:t>Spectral Similarity</a:t>
            </a:r>
          </a:p>
        </p:txBody>
      </p:sp>
      <p:sp>
        <p:nvSpPr>
          <p:cNvPr id="3" name="Rectangle 2">
            <a:extLst>
              <a:ext uri="{FF2B5EF4-FFF2-40B4-BE49-F238E27FC236}">
                <a16:creationId xmlns="" xmlns:a16="http://schemas.microsoft.com/office/drawing/2014/main" id="{C730031F-4D64-4BF2-8E59-A31D4862C578}"/>
              </a:ext>
            </a:extLst>
          </p:cNvPr>
          <p:cNvSpPr/>
          <p:nvPr/>
        </p:nvSpPr>
        <p:spPr>
          <a:xfrm rot="18624299">
            <a:off x="7378893" y="4771191"/>
            <a:ext cx="553453" cy="676784"/>
          </a:xfrm>
          <a:prstGeom prst="rect">
            <a:avLst/>
          </a:prstGeom>
          <a:solidFill>
            <a:schemeClr val="bg1"/>
          </a:solidFill>
          <a:ln>
            <a:noFill/>
          </a:ln>
          <a:effectLst/>
          <a:scene3d>
            <a:camera prst="orthographicFront">
              <a:rot lat="0" lon="0" rev="0"/>
            </a:camera>
            <a:lightRig rig="glow" dir="t">
              <a:rot lat="0" lon="0" rev="14100000"/>
            </a:lightRig>
          </a:scene3d>
          <a:sp3d prstMaterial="softEdge">
            <a:bevelT w="1270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ooter Placeholder 12"/>
          <p:cNvSpPr>
            <a:spLocks noGrp="1"/>
          </p:cNvSpPr>
          <p:nvPr>
            <p:ph type="ftr" sz="quarter" idx="11"/>
          </p:nvPr>
        </p:nvSpPr>
        <p:spPr/>
        <p:txBody>
          <a:bodyPr/>
          <a:lstStyle/>
          <a:p>
            <a:r>
              <a:rPr lang="en-US" smtClean="0"/>
              <a:t>GNPS Tutorial Module 2 - Molecular Networking Overview</a:t>
            </a:r>
            <a:endParaRPr lang="en-US"/>
          </a:p>
        </p:txBody>
      </p:sp>
      <p:sp>
        <p:nvSpPr>
          <p:cNvPr id="14" name="Slide Number Placeholder 13"/>
          <p:cNvSpPr>
            <a:spLocks noGrp="1"/>
          </p:cNvSpPr>
          <p:nvPr>
            <p:ph type="sldNum" sz="quarter" idx="12"/>
          </p:nvPr>
        </p:nvSpPr>
        <p:spPr>
          <a:xfrm>
            <a:off x="6597697" y="6408224"/>
            <a:ext cx="2133600" cy="365125"/>
          </a:xfrm>
        </p:spPr>
        <p:txBody>
          <a:bodyPr/>
          <a:lstStyle/>
          <a:p>
            <a:fld id="{4CB6DF64-918B-0F46-A97E-09DDFEA08376}" type="slidenum">
              <a:rPr lang="en-US" smtClean="0"/>
              <a:t>5</a:t>
            </a:fld>
            <a:endParaRPr lang="en-US"/>
          </a:p>
        </p:txBody>
      </p:sp>
      <p:pic>
        <p:nvPicPr>
          <p:cNvPr id="15" name="Google Shape;203;p3"/>
          <p:cNvPicPr preferRelativeResize="0"/>
          <p:nvPr/>
        </p:nvPicPr>
        <p:blipFill rotWithShape="1">
          <a:blip r:embed="rId3">
            <a:alphaModFix/>
          </a:blip>
          <a:srcRect/>
          <a:stretch/>
        </p:blipFill>
        <p:spPr>
          <a:xfrm>
            <a:off x="196698" y="6332159"/>
            <a:ext cx="1090682" cy="389316"/>
          </a:xfrm>
          <a:prstGeom prst="rect">
            <a:avLst/>
          </a:prstGeom>
          <a:noFill/>
          <a:ln>
            <a:noFill/>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27" y="3698609"/>
            <a:ext cx="3778357" cy="2423713"/>
          </a:xfrm>
          <a:prstGeom prst="rect">
            <a:avLst/>
          </a:prstGeom>
          <a:ln w="12700">
            <a:solidFill>
              <a:schemeClr val="tx1"/>
            </a:solidFill>
          </a:ln>
          <a:effectLst>
            <a:outerShdw blurRad="50800" dist="76200" dir="2700000" algn="tl" rotWithShape="0">
              <a:prstClr val="black">
                <a:alpha val="40000"/>
              </a:prstClr>
            </a:outerShdw>
          </a:effectLst>
        </p:spPr>
      </p:pic>
      <p:sp>
        <p:nvSpPr>
          <p:cNvPr id="18" name="Rectangle 1"/>
          <p:cNvSpPr>
            <a:spLocks noChangeArrowheads="1"/>
          </p:cNvSpPr>
          <p:nvPr/>
        </p:nvSpPr>
        <p:spPr bwMode="auto">
          <a:xfrm>
            <a:off x="-506196" y="1254127"/>
            <a:ext cx="4764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151" y="3698609"/>
            <a:ext cx="3799236" cy="2423713"/>
          </a:xfrm>
          <a:prstGeom prst="rect">
            <a:avLst/>
          </a:prstGeom>
          <a:ln w="12700">
            <a:solidFill>
              <a:schemeClr val="tx1"/>
            </a:solidFill>
          </a:ln>
          <a:effectLst>
            <a:outerShdw blurRad="50800" dist="76200" dir="2700000" algn="tl" rotWithShape="0">
              <a:prstClr val="black">
                <a:alpha val="40000"/>
              </a:prstClr>
            </a:outerShdw>
          </a:effectLst>
        </p:spPr>
      </p:pic>
      <p:sp>
        <p:nvSpPr>
          <p:cNvPr id="21" name="Rectangle 2"/>
          <p:cNvSpPr>
            <a:spLocks noChangeArrowheads="1"/>
          </p:cNvSpPr>
          <p:nvPr/>
        </p:nvSpPr>
        <p:spPr bwMode="auto">
          <a:xfrm>
            <a:off x="5737327" y="63625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p:txBody>
      </p:sp>
      <p:sp>
        <p:nvSpPr>
          <p:cNvPr id="22" name="TextBox 21"/>
          <p:cNvSpPr txBox="1"/>
          <p:nvPr/>
        </p:nvSpPr>
        <p:spPr>
          <a:xfrm>
            <a:off x="1414688" y="3967895"/>
            <a:ext cx="696040" cy="261610"/>
          </a:xfrm>
          <a:prstGeom prst="rect">
            <a:avLst/>
          </a:prstGeom>
          <a:noFill/>
        </p:spPr>
        <p:txBody>
          <a:bodyPr wrap="square" rtlCol="0">
            <a:spAutoFit/>
          </a:bodyPr>
          <a:lstStyle/>
          <a:p>
            <a:pPr algn="r"/>
            <a:r>
              <a:rPr lang="en-US" sz="1100" dirty="0" smtClean="0"/>
              <a:t>894</a:t>
            </a:r>
            <a:endParaRPr lang="en-US" sz="1100" dirty="0"/>
          </a:p>
        </p:txBody>
      </p:sp>
      <p:cxnSp>
        <p:nvCxnSpPr>
          <p:cNvPr id="24" name="Straight Connector 23"/>
          <p:cNvCxnSpPr/>
          <p:nvPr/>
        </p:nvCxnSpPr>
        <p:spPr>
          <a:xfrm flipV="1">
            <a:off x="2072628" y="3953974"/>
            <a:ext cx="442590" cy="161461"/>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14216" y="946963"/>
            <a:ext cx="1645798" cy="923330"/>
          </a:xfrm>
          <a:prstGeom prst="rect">
            <a:avLst/>
          </a:prstGeom>
          <a:noFill/>
        </p:spPr>
        <p:txBody>
          <a:bodyPr wrap="square" rtlCol="0">
            <a:spAutoFit/>
          </a:bodyPr>
          <a:lstStyle/>
          <a:p>
            <a:pPr algn="ctr"/>
            <a:r>
              <a:rPr lang="en-US" b="1" dirty="0" smtClean="0"/>
              <a:t>Stenothricin A</a:t>
            </a:r>
          </a:p>
          <a:p>
            <a:pPr algn="ctr"/>
            <a:r>
              <a:rPr lang="en-US" i="1" dirty="0" smtClean="0"/>
              <a:t>m</a:t>
            </a:r>
            <a:r>
              <a:rPr lang="en-US" dirty="0" smtClean="0"/>
              <a:t>/</a:t>
            </a:r>
            <a:r>
              <a:rPr lang="en-US" i="1" dirty="0" smtClean="0"/>
              <a:t>z</a:t>
            </a:r>
            <a:r>
              <a:rPr lang="en-US" dirty="0" smtClean="0"/>
              <a:t> 1104.56</a:t>
            </a:r>
          </a:p>
          <a:p>
            <a:pPr algn="ctr"/>
            <a:endParaRPr lang="en-US" dirty="0"/>
          </a:p>
        </p:txBody>
      </p:sp>
      <p:sp>
        <p:nvSpPr>
          <p:cNvPr id="26" name="TextBox 25"/>
          <p:cNvSpPr txBox="1"/>
          <p:nvPr/>
        </p:nvSpPr>
        <p:spPr>
          <a:xfrm>
            <a:off x="5005179" y="930295"/>
            <a:ext cx="1613606" cy="646331"/>
          </a:xfrm>
          <a:prstGeom prst="rect">
            <a:avLst/>
          </a:prstGeom>
          <a:noFill/>
        </p:spPr>
        <p:txBody>
          <a:bodyPr wrap="square" rtlCol="0">
            <a:spAutoFit/>
          </a:bodyPr>
          <a:lstStyle/>
          <a:p>
            <a:pPr algn="ctr"/>
            <a:r>
              <a:rPr lang="en-US" b="1" dirty="0" smtClean="0"/>
              <a:t>Stenothricin C</a:t>
            </a:r>
          </a:p>
          <a:p>
            <a:pPr algn="ctr"/>
            <a:r>
              <a:rPr lang="en-US" i="1" dirty="0" smtClean="0"/>
              <a:t>m</a:t>
            </a:r>
            <a:r>
              <a:rPr lang="en-US" dirty="0" smtClean="0"/>
              <a:t>/</a:t>
            </a:r>
            <a:r>
              <a:rPr lang="en-US" i="1" dirty="0" smtClean="0"/>
              <a:t>z</a:t>
            </a:r>
            <a:r>
              <a:rPr lang="en-US" dirty="0" smtClean="0"/>
              <a:t> </a:t>
            </a:r>
            <a:r>
              <a:rPr lang="hr-HR" dirty="0" smtClean="0"/>
              <a:t>1132.59</a:t>
            </a:r>
            <a:endParaRPr lang="en-US" dirty="0"/>
          </a:p>
        </p:txBody>
      </p:sp>
      <p:sp>
        <p:nvSpPr>
          <p:cNvPr id="29" name="TextBox 28"/>
          <p:cNvSpPr txBox="1"/>
          <p:nvPr/>
        </p:nvSpPr>
        <p:spPr>
          <a:xfrm>
            <a:off x="1352028" y="5322238"/>
            <a:ext cx="696040" cy="261610"/>
          </a:xfrm>
          <a:prstGeom prst="rect">
            <a:avLst/>
          </a:prstGeom>
          <a:noFill/>
        </p:spPr>
        <p:txBody>
          <a:bodyPr wrap="square" rtlCol="0">
            <a:spAutoFit/>
          </a:bodyPr>
          <a:lstStyle/>
          <a:p>
            <a:pPr algn="r"/>
            <a:r>
              <a:rPr lang="en-US" sz="1100" dirty="0" smtClean="0"/>
              <a:t>859</a:t>
            </a:r>
            <a:endParaRPr lang="en-US" sz="1100" dirty="0"/>
          </a:p>
        </p:txBody>
      </p:sp>
      <p:cxnSp>
        <p:nvCxnSpPr>
          <p:cNvPr id="30" name="Straight Connector 29"/>
          <p:cNvCxnSpPr>
            <a:stCxn id="29" idx="3"/>
          </p:cNvCxnSpPr>
          <p:nvPr/>
        </p:nvCxnSpPr>
        <p:spPr>
          <a:xfrm>
            <a:off x="2048068" y="5453043"/>
            <a:ext cx="281479" cy="23484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579908" y="5046707"/>
            <a:ext cx="696040" cy="261610"/>
          </a:xfrm>
          <a:prstGeom prst="rect">
            <a:avLst/>
          </a:prstGeom>
          <a:noFill/>
        </p:spPr>
        <p:txBody>
          <a:bodyPr wrap="square" rtlCol="0">
            <a:spAutoFit/>
          </a:bodyPr>
          <a:lstStyle/>
          <a:p>
            <a:pPr algn="r"/>
            <a:r>
              <a:rPr lang="en-US" sz="1100" dirty="0" smtClean="0"/>
              <a:t>876</a:t>
            </a:r>
            <a:endParaRPr lang="en-US" sz="1100" dirty="0"/>
          </a:p>
        </p:txBody>
      </p:sp>
      <p:cxnSp>
        <p:nvCxnSpPr>
          <p:cNvPr id="34" name="Straight Connector 33"/>
          <p:cNvCxnSpPr/>
          <p:nvPr/>
        </p:nvCxnSpPr>
        <p:spPr>
          <a:xfrm>
            <a:off x="2213504" y="5243478"/>
            <a:ext cx="217562" cy="359232"/>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907843" y="5509398"/>
            <a:ext cx="593558" cy="261610"/>
          </a:xfrm>
          <a:prstGeom prst="rect">
            <a:avLst/>
          </a:prstGeom>
          <a:noFill/>
        </p:spPr>
        <p:txBody>
          <a:bodyPr wrap="square" rtlCol="0">
            <a:spAutoFit/>
          </a:bodyPr>
          <a:lstStyle/>
          <a:p>
            <a:pPr algn="r"/>
            <a:r>
              <a:rPr lang="en-US" sz="1100" dirty="0" smtClean="0"/>
              <a:t>894</a:t>
            </a:r>
            <a:endParaRPr lang="en-US" sz="1100" dirty="0"/>
          </a:p>
        </p:txBody>
      </p:sp>
      <p:cxnSp>
        <p:nvCxnSpPr>
          <p:cNvPr id="37" name="Straight Connector 36"/>
          <p:cNvCxnSpPr>
            <a:stCxn id="36" idx="3"/>
          </p:cNvCxnSpPr>
          <p:nvPr/>
        </p:nvCxnSpPr>
        <p:spPr>
          <a:xfrm>
            <a:off x="1501401" y="5640203"/>
            <a:ext cx="181344" cy="233607"/>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735868" y="5030619"/>
            <a:ext cx="696040" cy="261610"/>
          </a:xfrm>
          <a:prstGeom prst="rect">
            <a:avLst/>
          </a:prstGeom>
          <a:noFill/>
        </p:spPr>
        <p:txBody>
          <a:bodyPr wrap="square" rtlCol="0">
            <a:spAutoFit/>
          </a:bodyPr>
          <a:lstStyle/>
          <a:p>
            <a:pPr algn="r"/>
            <a:r>
              <a:rPr lang="en-US" sz="1100" dirty="0" smtClean="0"/>
              <a:t>1086</a:t>
            </a:r>
            <a:endParaRPr lang="en-US" sz="1100" dirty="0"/>
          </a:p>
        </p:txBody>
      </p:sp>
      <p:cxnSp>
        <p:nvCxnSpPr>
          <p:cNvPr id="46" name="Straight Connector 45"/>
          <p:cNvCxnSpPr/>
          <p:nvPr/>
        </p:nvCxnSpPr>
        <p:spPr>
          <a:xfrm>
            <a:off x="3369464" y="5227390"/>
            <a:ext cx="230222" cy="361833"/>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528194" y="5362137"/>
            <a:ext cx="696040" cy="261610"/>
          </a:xfrm>
          <a:prstGeom prst="rect">
            <a:avLst/>
          </a:prstGeom>
          <a:noFill/>
        </p:spPr>
        <p:txBody>
          <a:bodyPr wrap="square" rtlCol="0">
            <a:spAutoFit/>
          </a:bodyPr>
          <a:lstStyle/>
          <a:p>
            <a:pPr algn="r"/>
            <a:r>
              <a:rPr lang="en-US" sz="1100" dirty="0" smtClean="0"/>
              <a:t>1069</a:t>
            </a:r>
            <a:endParaRPr lang="en-US" sz="1100" dirty="0"/>
          </a:p>
        </p:txBody>
      </p:sp>
      <p:cxnSp>
        <p:nvCxnSpPr>
          <p:cNvPr id="48" name="Straight Connector 47"/>
          <p:cNvCxnSpPr/>
          <p:nvPr/>
        </p:nvCxnSpPr>
        <p:spPr>
          <a:xfrm>
            <a:off x="3186089" y="5539647"/>
            <a:ext cx="331142" cy="118782"/>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216725" y="5766733"/>
            <a:ext cx="318310" cy="59391"/>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552294" y="5618294"/>
            <a:ext cx="696040" cy="261610"/>
          </a:xfrm>
          <a:prstGeom prst="rect">
            <a:avLst/>
          </a:prstGeom>
          <a:noFill/>
        </p:spPr>
        <p:txBody>
          <a:bodyPr wrap="square" rtlCol="0">
            <a:spAutoFit/>
          </a:bodyPr>
          <a:lstStyle/>
          <a:p>
            <a:pPr algn="r"/>
            <a:r>
              <a:rPr lang="en-US" sz="1100" dirty="0" smtClean="0"/>
              <a:t>1075</a:t>
            </a:r>
            <a:endParaRPr lang="en-US" sz="1100" dirty="0"/>
          </a:p>
        </p:txBody>
      </p:sp>
      <p:sp>
        <p:nvSpPr>
          <p:cNvPr id="57" name="TextBox 56"/>
          <p:cNvSpPr txBox="1"/>
          <p:nvPr/>
        </p:nvSpPr>
        <p:spPr>
          <a:xfrm>
            <a:off x="6013958" y="5372850"/>
            <a:ext cx="593558" cy="261610"/>
          </a:xfrm>
          <a:prstGeom prst="rect">
            <a:avLst/>
          </a:prstGeom>
          <a:noFill/>
        </p:spPr>
        <p:txBody>
          <a:bodyPr wrap="square" rtlCol="0">
            <a:spAutoFit/>
          </a:bodyPr>
          <a:lstStyle/>
          <a:p>
            <a:pPr algn="r"/>
            <a:r>
              <a:rPr lang="en-US" sz="1100" dirty="0" smtClean="0"/>
              <a:t>743</a:t>
            </a:r>
            <a:endParaRPr lang="en-US" sz="1100" dirty="0"/>
          </a:p>
        </p:txBody>
      </p:sp>
      <p:cxnSp>
        <p:nvCxnSpPr>
          <p:cNvPr id="58" name="Straight Connector 57"/>
          <p:cNvCxnSpPr/>
          <p:nvPr/>
        </p:nvCxnSpPr>
        <p:spPr>
          <a:xfrm>
            <a:off x="6607516" y="5503655"/>
            <a:ext cx="181344" cy="233607"/>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576352" y="5187875"/>
            <a:ext cx="659637" cy="261610"/>
          </a:xfrm>
          <a:prstGeom prst="rect">
            <a:avLst/>
          </a:prstGeom>
          <a:noFill/>
        </p:spPr>
        <p:txBody>
          <a:bodyPr wrap="square" rtlCol="0">
            <a:spAutoFit/>
          </a:bodyPr>
          <a:lstStyle/>
          <a:p>
            <a:pPr algn="r"/>
            <a:r>
              <a:rPr lang="en-US" sz="1100" dirty="0" smtClean="0"/>
              <a:t>858</a:t>
            </a:r>
            <a:endParaRPr lang="en-US" sz="1100" dirty="0"/>
          </a:p>
        </p:txBody>
      </p:sp>
      <p:cxnSp>
        <p:nvCxnSpPr>
          <p:cNvPr id="60" name="Straight Connector 59"/>
          <p:cNvCxnSpPr/>
          <p:nvPr/>
        </p:nvCxnSpPr>
        <p:spPr>
          <a:xfrm>
            <a:off x="7221715" y="5311967"/>
            <a:ext cx="181344" cy="233607"/>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468015" y="4907272"/>
            <a:ext cx="794266" cy="261610"/>
          </a:xfrm>
          <a:prstGeom prst="rect">
            <a:avLst/>
          </a:prstGeom>
          <a:noFill/>
        </p:spPr>
        <p:txBody>
          <a:bodyPr wrap="square" rtlCol="0">
            <a:spAutoFit/>
          </a:bodyPr>
          <a:lstStyle/>
          <a:p>
            <a:pPr algn="r"/>
            <a:r>
              <a:rPr lang="en-US" sz="1100" dirty="0" smtClean="0"/>
              <a:t>876</a:t>
            </a:r>
            <a:endParaRPr lang="en-US" sz="1100" dirty="0"/>
          </a:p>
        </p:txBody>
      </p:sp>
      <p:cxnSp>
        <p:nvCxnSpPr>
          <p:cNvPr id="62" name="Straight Connector 61"/>
          <p:cNvCxnSpPr/>
          <p:nvPr/>
        </p:nvCxnSpPr>
        <p:spPr>
          <a:xfrm>
            <a:off x="7242356" y="5064359"/>
            <a:ext cx="282619" cy="43929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6609614" y="3837122"/>
            <a:ext cx="820340" cy="261610"/>
          </a:xfrm>
          <a:prstGeom prst="rect">
            <a:avLst/>
          </a:prstGeom>
          <a:noFill/>
        </p:spPr>
        <p:txBody>
          <a:bodyPr wrap="square" rtlCol="0">
            <a:spAutoFit/>
          </a:bodyPr>
          <a:lstStyle/>
          <a:p>
            <a:pPr algn="r"/>
            <a:r>
              <a:rPr lang="en-US" sz="1100" dirty="0" smtClean="0"/>
              <a:t>894</a:t>
            </a:r>
            <a:endParaRPr lang="en-US" sz="1100" dirty="0"/>
          </a:p>
        </p:txBody>
      </p:sp>
      <p:cxnSp>
        <p:nvCxnSpPr>
          <p:cNvPr id="67" name="Straight Connector 66"/>
          <p:cNvCxnSpPr/>
          <p:nvPr/>
        </p:nvCxnSpPr>
        <p:spPr>
          <a:xfrm flipV="1">
            <a:off x="7382418" y="3905481"/>
            <a:ext cx="246460" cy="79585"/>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7853409" y="5139243"/>
            <a:ext cx="720671" cy="261610"/>
          </a:xfrm>
          <a:prstGeom prst="rect">
            <a:avLst/>
          </a:prstGeom>
          <a:noFill/>
        </p:spPr>
        <p:txBody>
          <a:bodyPr wrap="square" rtlCol="0">
            <a:spAutoFit/>
          </a:bodyPr>
          <a:lstStyle/>
          <a:p>
            <a:pPr algn="r"/>
            <a:r>
              <a:rPr lang="en-US" sz="1100" dirty="0" smtClean="0"/>
              <a:t>1096</a:t>
            </a:r>
            <a:endParaRPr lang="en-US" sz="1100" dirty="0"/>
          </a:p>
        </p:txBody>
      </p:sp>
      <p:cxnSp>
        <p:nvCxnSpPr>
          <p:cNvPr id="70" name="Straight Connector 69"/>
          <p:cNvCxnSpPr/>
          <p:nvPr/>
        </p:nvCxnSpPr>
        <p:spPr>
          <a:xfrm>
            <a:off x="8574080" y="5270048"/>
            <a:ext cx="181344" cy="233607"/>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980522" y="4695190"/>
            <a:ext cx="702560" cy="261610"/>
          </a:xfrm>
          <a:prstGeom prst="rect">
            <a:avLst/>
          </a:prstGeom>
          <a:noFill/>
        </p:spPr>
        <p:txBody>
          <a:bodyPr wrap="square" rtlCol="0">
            <a:spAutoFit/>
          </a:bodyPr>
          <a:lstStyle/>
          <a:p>
            <a:pPr algn="r"/>
            <a:r>
              <a:rPr lang="en-US" sz="1100" dirty="0" smtClean="0"/>
              <a:t>1114</a:t>
            </a:r>
            <a:endParaRPr lang="en-US" sz="1100" dirty="0"/>
          </a:p>
        </p:txBody>
      </p:sp>
      <p:cxnSp>
        <p:nvCxnSpPr>
          <p:cNvPr id="72" name="Straight Connector 71"/>
          <p:cNvCxnSpPr/>
          <p:nvPr/>
        </p:nvCxnSpPr>
        <p:spPr>
          <a:xfrm>
            <a:off x="8683082" y="4825995"/>
            <a:ext cx="181344" cy="233607"/>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7928702" y="5487489"/>
            <a:ext cx="660955" cy="261610"/>
          </a:xfrm>
          <a:prstGeom prst="rect">
            <a:avLst/>
          </a:prstGeom>
          <a:noFill/>
        </p:spPr>
        <p:txBody>
          <a:bodyPr wrap="square" rtlCol="0">
            <a:spAutoFit/>
          </a:bodyPr>
          <a:lstStyle/>
          <a:p>
            <a:pPr algn="r"/>
            <a:r>
              <a:rPr lang="en-US" sz="1100" dirty="0" smtClean="0"/>
              <a:t>1103</a:t>
            </a:r>
            <a:endParaRPr lang="en-US" sz="1100" dirty="0"/>
          </a:p>
        </p:txBody>
      </p:sp>
      <p:cxnSp>
        <p:nvCxnSpPr>
          <p:cNvPr id="74" name="Straight Connector 73"/>
          <p:cNvCxnSpPr/>
          <p:nvPr/>
        </p:nvCxnSpPr>
        <p:spPr>
          <a:xfrm>
            <a:off x="8589657" y="5618294"/>
            <a:ext cx="212390" cy="11616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pic>
        <p:nvPicPr>
          <p:cNvPr id="81" name="Picture 80"/>
          <p:cNvPicPr>
            <a:picLocks noChangeAspect="1"/>
          </p:cNvPicPr>
          <p:nvPr/>
        </p:nvPicPr>
        <p:blipFill>
          <a:blip r:embed="rId6"/>
          <a:stretch>
            <a:fillRect/>
          </a:stretch>
        </p:blipFill>
        <p:spPr>
          <a:xfrm>
            <a:off x="5804910" y="802238"/>
            <a:ext cx="2367521" cy="2815431"/>
          </a:xfrm>
          <a:prstGeom prst="rect">
            <a:avLst/>
          </a:prstGeom>
        </p:spPr>
      </p:pic>
      <p:pic>
        <p:nvPicPr>
          <p:cNvPr id="82" name="Picture 81"/>
          <p:cNvPicPr>
            <a:picLocks noChangeAspect="1"/>
          </p:cNvPicPr>
          <p:nvPr/>
        </p:nvPicPr>
        <p:blipFill>
          <a:blip r:embed="rId7"/>
          <a:stretch>
            <a:fillRect/>
          </a:stretch>
        </p:blipFill>
        <p:spPr>
          <a:xfrm>
            <a:off x="984789" y="887394"/>
            <a:ext cx="2310437" cy="2747546"/>
          </a:xfrm>
          <a:prstGeom prst="rect">
            <a:avLst/>
          </a:prstGeom>
        </p:spPr>
      </p:pic>
      <p:sp>
        <p:nvSpPr>
          <p:cNvPr id="83" name="TextBox 82"/>
          <p:cNvSpPr txBox="1"/>
          <p:nvPr/>
        </p:nvSpPr>
        <p:spPr>
          <a:xfrm>
            <a:off x="283446" y="3720815"/>
            <a:ext cx="906017" cy="369332"/>
          </a:xfrm>
          <a:prstGeom prst="rect">
            <a:avLst/>
          </a:prstGeom>
          <a:noFill/>
        </p:spPr>
        <p:txBody>
          <a:bodyPr wrap="none" rtlCol="0">
            <a:spAutoFit/>
          </a:bodyPr>
          <a:lstStyle/>
          <a:p>
            <a:pPr algn="ctr"/>
            <a:r>
              <a:rPr lang="en-US" dirty="0" smtClean="0">
                <a:solidFill>
                  <a:schemeClr val="bg1">
                    <a:lumMod val="50000"/>
                  </a:schemeClr>
                </a:solidFill>
              </a:rPr>
              <a:t>MS/MS</a:t>
            </a:r>
            <a:endParaRPr lang="en-US" dirty="0">
              <a:solidFill>
                <a:schemeClr val="bg1">
                  <a:lumMod val="50000"/>
                </a:schemeClr>
              </a:solidFill>
            </a:endParaRPr>
          </a:p>
        </p:txBody>
      </p:sp>
      <p:sp>
        <p:nvSpPr>
          <p:cNvPr id="84" name="TextBox 83"/>
          <p:cNvSpPr txBox="1"/>
          <p:nvPr/>
        </p:nvSpPr>
        <p:spPr>
          <a:xfrm>
            <a:off x="5375011" y="3731460"/>
            <a:ext cx="906017" cy="369332"/>
          </a:xfrm>
          <a:prstGeom prst="rect">
            <a:avLst/>
          </a:prstGeom>
          <a:noFill/>
        </p:spPr>
        <p:txBody>
          <a:bodyPr wrap="none" rtlCol="0">
            <a:spAutoFit/>
          </a:bodyPr>
          <a:lstStyle/>
          <a:p>
            <a:pPr algn="ctr"/>
            <a:r>
              <a:rPr lang="en-US" dirty="0" smtClean="0">
                <a:solidFill>
                  <a:schemeClr val="bg1">
                    <a:lumMod val="50000"/>
                  </a:schemeClr>
                </a:solidFill>
              </a:rPr>
              <a:t>MS/MS</a:t>
            </a:r>
            <a:endParaRPr lang="en-US" dirty="0">
              <a:solidFill>
                <a:schemeClr val="bg1">
                  <a:lumMod val="50000"/>
                </a:schemeClr>
              </a:solidFill>
            </a:endParaRPr>
          </a:p>
        </p:txBody>
      </p:sp>
      <p:sp>
        <p:nvSpPr>
          <p:cNvPr id="85" name="Oval 84"/>
          <p:cNvSpPr/>
          <p:nvPr/>
        </p:nvSpPr>
        <p:spPr>
          <a:xfrm>
            <a:off x="1805935" y="846449"/>
            <a:ext cx="753114" cy="26710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6631605" y="748968"/>
            <a:ext cx="767888" cy="27234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rot="18020673">
            <a:off x="2595502" y="5121042"/>
            <a:ext cx="1124318" cy="656883"/>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rot="17147900">
            <a:off x="7728870" y="4915035"/>
            <a:ext cx="1339383" cy="62471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9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animBg="1"/>
      <p:bldP spid="22" grpId="0"/>
      <p:bldP spid="29" grpId="0"/>
      <p:bldP spid="33" grpId="0"/>
      <p:bldP spid="36" grpId="0"/>
      <p:bldP spid="45" grpId="0"/>
      <p:bldP spid="47" grpId="0"/>
      <p:bldP spid="56" grpId="0"/>
      <p:bldP spid="57" grpId="0"/>
      <p:bldP spid="59" grpId="0"/>
      <p:bldP spid="61" grpId="0"/>
      <p:bldP spid="66" grpId="0"/>
      <p:bldP spid="69" grpId="0"/>
      <p:bldP spid="71" grpId="0"/>
      <p:bldP spid="73" grpId="0"/>
      <p:bldP spid="83" grpId="0"/>
      <p:bldP spid="84" grpId="0"/>
      <p:bldP spid="87" grpId="0" animBg="1"/>
      <p:bldP spid="8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09770" cy="1143000"/>
          </a:xfrm>
        </p:spPr>
        <p:txBody>
          <a:bodyPr>
            <a:noAutofit/>
          </a:bodyPr>
          <a:lstStyle/>
          <a:p>
            <a:r>
              <a:rPr lang="en-US" sz="4000" dirty="0"/>
              <a:t>Matching Two MS/MS Spectra Analog Tolerant</a:t>
            </a:r>
          </a:p>
        </p:txBody>
      </p:sp>
      <p:sp>
        <p:nvSpPr>
          <p:cNvPr id="4" name="Rectangle 3"/>
          <p:cNvSpPr/>
          <p:nvPr/>
        </p:nvSpPr>
        <p:spPr>
          <a:xfrm>
            <a:off x="4773932" y="5882103"/>
            <a:ext cx="4572000" cy="338554"/>
          </a:xfrm>
          <a:prstGeom prst="rect">
            <a:avLst/>
          </a:prstGeom>
        </p:spPr>
        <p:txBody>
          <a:bodyPr>
            <a:spAutoFit/>
          </a:bodyPr>
          <a:lstStyle/>
          <a:p>
            <a:r>
              <a:rPr lang="en-US" sz="800" dirty="0" err="1">
                <a:solidFill>
                  <a:srgbClr val="222222"/>
                </a:solidFill>
                <a:latin typeface="Arial" panose="020B0604020202020204" pitchFamily="34" charset="0"/>
              </a:rPr>
              <a:t>Watrous</a:t>
            </a:r>
            <a:r>
              <a:rPr lang="en-US" sz="800" dirty="0">
                <a:solidFill>
                  <a:srgbClr val="222222"/>
                </a:solidFill>
                <a:latin typeface="Arial" panose="020B0604020202020204" pitchFamily="34" charset="0"/>
              </a:rPr>
              <a:t>, </a:t>
            </a:r>
            <a:r>
              <a:rPr lang="en-US" sz="800" dirty="0" err="1">
                <a:solidFill>
                  <a:srgbClr val="222222"/>
                </a:solidFill>
                <a:latin typeface="Arial" panose="020B0604020202020204" pitchFamily="34" charset="0"/>
              </a:rPr>
              <a:t>Jeramie</a:t>
            </a:r>
            <a:r>
              <a:rPr lang="en-US" sz="800" dirty="0">
                <a:solidFill>
                  <a:srgbClr val="222222"/>
                </a:solidFill>
                <a:latin typeface="Arial" panose="020B0604020202020204" pitchFamily="34" charset="0"/>
              </a:rPr>
              <a:t>, et al. "Mass spectral molecular networking of living microbial colonies." </a:t>
            </a:r>
            <a:r>
              <a:rPr lang="en-US" sz="800" i="1" dirty="0">
                <a:solidFill>
                  <a:srgbClr val="222222"/>
                </a:solidFill>
                <a:latin typeface="Arial" panose="020B0604020202020204" pitchFamily="34" charset="0"/>
              </a:rPr>
              <a:t>Proceedings of the National Academy of Sciences</a:t>
            </a:r>
            <a:r>
              <a:rPr lang="en-US" sz="800" dirty="0">
                <a:solidFill>
                  <a:srgbClr val="222222"/>
                </a:solidFill>
                <a:latin typeface="Arial" panose="020B0604020202020204" pitchFamily="34" charset="0"/>
              </a:rPr>
              <a:t> 109.26 (2012): E1743-E1752.</a:t>
            </a:r>
            <a:endParaRPr lang="en-US" sz="800" dirty="0"/>
          </a:p>
        </p:txBody>
      </p:sp>
      <p:cxnSp>
        <p:nvCxnSpPr>
          <p:cNvPr id="6" name="Straight Connector 5"/>
          <p:cNvCxnSpPr/>
          <p:nvPr/>
        </p:nvCxnSpPr>
        <p:spPr>
          <a:xfrm>
            <a:off x="1163398" y="1690689"/>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3398" y="3198213"/>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7711" y="2333240"/>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6252" y="1939756"/>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81375" y="3013547"/>
            <a:ext cx="550151" cy="369332"/>
          </a:xfrm>
          <a:prstGeom prst="rect">
            <a:avLst/>
          </a:prstGeom>
          <a:noFill/>
        </p:spPr>
        <p:txBody>
          <a:bodyPr wrap="none" rtlCol="0">
            <a:spAutoFit/>
          </a:bodyPr>
          <a:lstStyle/>
          <a:p>
            <a:r>
              <a:rPr lang="en-US" dirty="0"/>
              <a:t>m/z</a:t>
            </a:r>
          </a:p>
        </p:txBody>
      </p:sp>
      <p:sp>
        <p:nvSpPr>
          <p:cNvPr id="18" name="TextBox 17"/>
          <p:cNvSpPr txBox="1"/>
          <p:nvPr/>
        </p:nvSpPr>
        <p:spPr>
          <a:xfrm>
            <a:off x="603225" y="1690689"/>
            <a:ext cx="434221" cy="369332"/>
          </a:xfrm>
          <a:prstGeom prst="rect">
            <a:avLst/>
          </a:prstGeom>
          <a:noFill/>
        </p:spPr>
        <p:txBody>
          <a:bodyPr wrap="none" rtlCol="0">
            <a:spAutoFit/>
          </a:bodyPr>
          <a:lstStyle/>
          <a:p>
            <a:r>
              <a:rPr lang="en-US" dirty="0" err="1"/>
              <a:t>int</a:t>
            </a:r>
            <a:endParaRPr lang="en-US" dirty="0"/>
          </a:p>
        </p:txBody>
      </p:sp>
      <p:cxnSp>
        <p:nvCxnSpPr>
          <p:cNvPr id="19" name="Straight Connector 18"/>
          <p:cNvCxnSpPr/>
          <p:nvPr/>
        </p:nvCxnSpPr>
        <p:spPr>
          <a:xfrm>
            <a:off x="1163398" y="3963314"/>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3398" y="5470838"/>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97711" y="4605865"/>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98608" y="5286172"/>
            <a:ext cx="0" cy="1846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81375" y="5286172"/>
            <a:ext cx="550151" cy="369332"/>
          </a:xfrm>
          <a:prstGeom prst="rect">
            <a:avLst/>
          </a:prstGeom>
          <a:noFill/>
        </p:spPr>
        <p:txBody>
          <a:bodyPr wrap="none" rtlCol="0">
            <a:spAutoFit/>
          </a:bodyPr>
          <a:lstStyle/>
          <a:p>
            <a:r>
              <a:rPr lang="en-US" dirty="0"/>
              <a:t>m/z</a:t>
            </a:r>
          </a:p>
        </p:txBody>
      </p:sp>
      <p:sp>
        <p:nvSpPr>
          <p:cNvPr id="24" name="TextBox 23"/>
          <p:cNvSpPr txBox="1"/>
          <p:nvPr/>
        </p:nvSpPr>
        <p:spPr>
          <a:xfrm>
            <a:off x="603225" y="3963314"/>
            <a:ext cx="434221" cy="369332"/>
          </a:xfrm>
          <a:prstGeom prst="rect">
            <a:avLst/>
          </a:prstGeom>
          <a:noFill/>
        </p:spPr>
        <p:txBody>
          <a:bodyPr wrap="none" rtlCol="0">
            <a:spAutoFit/>
          </a:bodyPr>
          <a:lstStyle/>
          <a:p>
            <a:r>
              <a:rPr lang="en-US" dirty="0" err="1"/>
              <a:t>int</a:t>
            </a:r>
            <a:endParaRPr lang="en-US" dirty="0"/>
          </a:p>
        </p:txBody>
      </p:sp>
      <p:cxnSp>
        <p:nvCxnSpPr>
          <p:cNvPr id="25" name="Straight Connector 24"/>
          <p:cNvCxnSpPr/>
          <p:nvPr/>
        </p:nvCxnSpPr>
        <p:spPr>
          <a:xfrm>
            <a:off x="3344655" y="4212380"/>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49081" y="2226148"/>
            <a:ext cx="1848006" cy="369332"/>
          </a:xfrm>
          <a:prstGeom prst="rect">
            <a:avLst/>
          </a:prstGeom>
          <a:noFill/>
        </p:spPr>
        <p:txBody>
          <a:bodyPr wrap="none" rtlCol="0">
            <a:spAutoFit/>
          </a:bodyPr>
          <a:lstStyle/>
          <a:p>
            <a:r>
              <a:rPr lang="en-US" dirty="0"/>
              <a:t>Precursor m/z = B</a:t>
            </a:r>
          </a:p>
        </p:txBody>
      </p:sp>
      <mc:AlternateContent xmlns:mc="http://schemas.openxmlformats.org/markup-compatibility/2006" xmlns:a14="http://schemas.microsoft.com/office/drawing/2010/main">
        <mc:Choice Requires="a14">
          <p:sp>
            <p:nvSpPr>
              <p:cNvPr id="29" name="TextBox 28"/>
              <p:cNvSpPr txBox="1"/>
              <p:nvPr/>
            </p:nvSpPr>
            <p:spPr>
              <a:xfrm>
                <a:off x="6549081" y="4729432"/>
                <a:ext cx="2207079" cy="369332"/>
              </a:xfrm>
              <a:prstGeom prst="rect">
                <a:avLst/>
              </a:prstGeom>
              <a:noFill/>
            </p:spPr>
            <p:txBody>
              <a:bodyPr wrap="none" rtlCol="0">
                <a:spAutoFit/>
              </a:bodyPr>
              <a:lstStyle/>
              <a:p>
                <a:r>
                  <a:rPr lang="en-US" dirty="0"/>
                  <a:t>Precursor m/z = B + </a:t>
                </a:r>
                <a14:m>
                  <m:oMath xmlns:m="http://schemas.openxmlformats.org/officeDocument/2006/math">
                    <m:r>
                      <m:rPr>
                        <m:sty m:val="p"/>
                      </m:rPr>
                      <a:rPr lang="en-US" b="0" i="0" smtClean="0">
                        <a:latin typeface="Cambria Math" panose="02040503050406030204" pitchFamily="18" charset="0"/>
                      </a:rPr>
                      <m:t>Δ</m:t>
                    </m:r>
                  </m:oMath>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49081" y="4729432"/>
                <a:ext cx="2207079" cy="369332"/>
              </a:xfrm>
              <a:prstGeom prst="rect">
                <a:avLst/>
              </a:prstGeom>
              <a:blipFill rotWithShape="0">
                <a:blip r:embed="rId2"/>
                <a:stretch>
                  <a:fillRect l="-2210" t="-10000" b="-26667"/>
                </a:stretch>
              </a:blipFill>
            </p:spPr>
            <p:txBody>
              <a:bodyPr/>
              <a:lstStyle/>
              <a:p>
                <a:r>
                  <a:rPr lang="en-US">
                    <a:noFill/>
                  </a:rPr>
                  <a:t> </a:t>
                </a:r>
              </a:p>
            </p:txBody>
          </p:sp>
        </mc:Fallback>
      </mc:AlternateContent>
      <p:cxnSp>
        <p:nvCxnSpPr>
          <p:cNvPr id="31" name="Straight Connector 30"/>
          <p:cNvCxnSpPr/>
          <p:nvPr/>
        </p:nvCxnSpPr>
        <p:spPr>
          <a:xfrm>
            <a:off x="1797711" y="3198213"/>
            <a:ext cx="0" cy="140765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797711" y="3198213"/>
            <a:ext cx="522502" cy="227262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862624" y="5800150"/>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1862624" y="5800150"/>
                <a:ext cx="375423" cy="369332"/>
              </a:xfrm>
              <a:prstGeom prst="rect">
                <a:avLst/>
              </a:prstGeom>
              <a:blipFill rotWithShape="0">
                <a:blip r:embed="rId3"/>
                <a:stretch>
                  <a:fillRect/>
                </a:stretch>
              </a:blipFill>
            </p:spPr>
            <p:txBody>
              <a:bodyPr/>
              <a:lstStyle/>
              <a:p>
                <a:r>
                  <a:rPr lang="en-US">
                    <a:noFill/>
                  </a:rPr>
                  <a:t> </a:t>
                </a:r>
              </a:p>
            </p:txBody>
          </p:sp>
        </mc:Fallback>
      </mc:AlternateContent>
      <p:cxnSp>
        <p:nvCxnSpPr>
          <p:cNvPr id="37" name="Straight Connector 36"/>
          <p:cNvCxnSpPr/>
          <p:nvPr/>
        </p:nvCxnSpPr>
        <p:spPr>
          <a:xfrm>
            <a:off x="2798608" y="3198213"/>
            <a:ext cx="0" cy="2087959"/>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2798607" y="3205433"/>
            <a:ext cx="546047" cy="1047256"/>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875291" y="5793792"/>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875291" y="5793792"/>
                <a:ext cx="375423" cy="369332"/>
              </a:xfrm>
              <a:prstGeom prst="rect">
                <a:avLst/>
              </a:prstGeom>
              <a:blipFill rotWithShape="0">
                <a:blip r:embed="rId4"/>
                <a:stretch>
                  <a:fillRect/>
                </a:stretch>
              </a:blipFill>
            </p:spPr>
            <p:txBody>
              <a:bodyPr/>
              <a:lstStyle/>
              <a:p>
                <a:r>
                  <a:rPr lang="en-US">
                    <a:noFill/>
                  </a:rPr>
                  <a:t> </a:t>
                </a:r>
              </a:p>
            </p:txBody>
          </p:sp>
        </mc:Fallback>
      </mc:AlternateContent>
      <p:sp>
        <p:nvSpPr>
          <p:cNvPr id="5" name="Left Brace 4"/>
          <p:cNvSpPr/>
          <p:nvPr/>
        </p:nvSpPr>
        <p:spPr>
          <a:xfrm rot="16200000">
            <a:off x="1919948" y="5398389"/>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Left Brace 29"/>
          <p:cNvSpPr/>
          <p:nvPr/>
        </p:nvSpPr>
        <p:spPr>
          <a:xfrm rot="16200000">
            <a:off x="2946491" y="5424402"/>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026" name="Picture 2" descr="http://upload.wikimedia.org/wikipedia/commons/5/54/DA_chemical_structur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5754" y="1851641"/>
            <a:ext cx="1302222" cy="141519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http://upload.wikimedia.org/wikipedia/commons/5/54/DA_chemical_structur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5754" y="3791225"/>
            <a:ext cx="1302222" cy="1415191"/>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6216882" y="3610837"/>
                <a:ext cx="507420"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Δ</m:t>
                      </m:r>
                    </m:oMath>
                  </m:oMathPara>
                </a14:m>
                <a:endParaRPr lang="en-US" sz="2200" dirty="0"/>
              </a:p>
            </p:txBody>
          </p:sp>
        </mc:Choice>
        <mc:Fallback xmlns="">
          <p:sp>
            <p:nvSpPr>
              <p:cNvPr id="3" name="Rectangle 2"/>
              <p:cNvSpPr>
                <a:spLocks noRot="1" noChangeAspect="1" noMove="1" noResize="1" noEditPoints="1" noAdjustHandles="1" noChangeArrowheads="1" noChangeShapeType="1" noTextEdit="1"/>
              </p:cNvSpPr>
              <p:nvPr/>
            </p:nvSpPr>
            <p:spPr>
              <a:xfrm>
                <a:off x="6216882" y="3610837"/>
                <a:ext cx="507420" cy="430887"/>
              </a:xfrm>
              <a:prstGeom prst="rect">
                <a:avLst/>
              </a:prstGeom>
              <a:blipFill rotWithShape="0">
                <a:blip r:embed="rId6"/>
                <a:stretch>
                  <a:fillRect/>
                </a:stretch>
              </a:blipFill>
            </p:spPr>
            <p:txBody>
              <a:bodyPr/>
              <a:lstStyle/>
              <a:p>
                <a:r>
                  <a:rPr lang="en-US">
                    <a:noFill/>
                  </a:rPr>
                  <a:t> </a:t>
                </a:r>
              </a:p>
            </p:txBody>
          </p:sp>
        </mc:Fallback>
      </mc:AlternateContent>
      <p:sp>
        <p:nvSpPr>
          <p:cNvPr id="8" name="Oval 7"/>
          <p:cNvSpPr/>
          <p:nvPr/>
        </p:nvSpPr>
        <p:spPr>
          <a:xfrm>
            <a:off x="6196262" y="3574762"/>
            <a:ext cx="514705" cy="514705"/>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Footer Placeholder 8"/>
          <p:cNvSpPr>
            <a:spLocks noGrp="1"/>
          </p:cNvSpPr>
          <p:nvPr>
            <p:ph type="ftr" sz="quarter" idx="11"/>
          </p:nvPr>
        </p:nvSpPr>
        <p:spPr/>
        <p:txBody>
          <a:bodyPr/>
          <a:lstStyle/>
          <a:p>
            <a:r>
              <a:rPr lang="en-US" dirty="0" smtClean="0"/>
              <a:t>GNPS Tutorial Module 2 - Molecular Networking Overview</a:t>
            </a:r>
            <a:endParaRPr lang="en-US" dirty="0"/>
          </a:p>
        </p:txBody>
      </p:sp>
      <p:sp>
        <p:nvSpPr>
          <p:cNvPr id="10" name="Slide Number Placeholder 9"/>
          <p:cNvSpPr>
            <a:spLocks noGrp="1"/>
          </p:cNvSpPr>
          <p:nvPr>
            <p:ph type="sldNum" sz="quarter" idx="12"/>
          </p:nvPr>
        </p:nvSpPr>
        <p:spPr/>
        <p:txBody>
          <a:bodyPr/>
          <a:lstStyle/>
          <a:p>
            <a:fld id="{4CB6DF64-918B-0F46-A97E-09DDFEA08376}" type="slidenum">
              <a:rPr lang="en-US" smtClean="0"/>
              <a:t>6</a:t>
            </a:fld>
            <a:endParaRPr lang="en-US" dirty="0"/>
          </a:p>
        </p:txBody>
      </p:sp>
      <p:pic>
        <p:nvPicPr>
          <p:cNvPr id="34" name="Google Shape;203;p3"/>
          <p:cNvPicPr preferRelativeResize="0"/>
          <p:nvPr/>
        </p:nvPicPr>
        <p:blipFill rotWithShape="1">
          <a:blip r:embed="rId7">
            <a:alphaModFix/>
          </a:blip>
          <a:srcRect/>
          <a:stretch/>
        </p:blipFill>
        <p:spPr>
          <a:xfrm>
            <a:off x="196698" y="6332159"/>
            <a:ext cx="1090682" cy="389316"/>
          </a:xfrm>
          <a:prstGeom prst="rect">
            <a:avLst/>
          </a:prstGeom>
          <a:noFill/>
          <a:ln>
            <a:noFill/>
          </a:ln>
        </p:spPr>
      </p:pic>
      <p:cxnSp>
        <p:nvCxnSpPr>
          <p:cNvPr id="12" name="Straight Connector 11"/>
          <p:cNvCxnSpPr/>
          <p:nvPr/>
        </p:nvCxnSpPr>
        <p:spPr>
          <a:xfrm flipV="1">
            <a:off x="6216882" y="3963314"/>
            <a:ext cx="144889" cy="12339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738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Connector 5"/>
          <p:cNvCxnSpPr/>
          <p:nvPr/>
        </p:nvCxnSpPr>
        <p:spPr>
          <a:xfrm>
            <a:off x="1163398" y="1690689"/>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3398" y="3198213"/>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7711" y="2333240"/>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6252" y="1939756"/>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81375" y="3013547"/>
            <a:ext cx="550151" cy="369332"/>
          </a:xfrm>
          <a:prstGeom prst="rect">
            <a:avLst/>
          </a:prstGeom>
          <a:noFill/>
        </p:spPr>
        <p:txBody>
          <a:bodyPr wrap="none" rtlCol="0">
            <a:spAutoFit/>
          </a:bodyPr>
          <a:lstStyle/>
          <a:p>
            <a:r>
              <a:rPr lang="en-US" dirty="0"/>
              <a:t>m/z</a:t>
            </a:r>
          </a:p>
        </p:txBody>
      </p:sp>
      <p:sp>
        <p:nvSpPr>
          <p:cNvPr id="18" name="TextBox 17"/>
          <p:cNvSpPr txBox="1"/>
          <p:nvPr/>
        </p:nvSpPr>
        <p:spPr>
          <a:xfrm>
            <a:off x="603225" y="1690689"/>
            <a:ext cx="434221" cy="369332"/>
          </a:xfrm>
          <a:prstGeom prst="rect">
            <a:avLst/>
          </a:prstGeom>
          <a:noFill/>
        </p:spPr>
        <p:txBody>
          <a:bodyPr wrap="none" rtlCol="0">
            <a:spAutoFit/>
          </a:bodyPr>
          <a:lstStyle/>
          <a:p>
            <a:r>
              <a:rPr lang="en-US" dirty="0" err="1"/>
              <a:t>int</a:t>
            </a:r>
            <a:endParaRPr lang="en-US" dirty="0"/>
          </a:p>
        </p:txBody>
      </p:sp>
      <p:cxnSp>
        <p:nvCxnSpPr>
          <p:cNvPr id="19" name="Straight Connector 18"/>
          <p:cNvCxnSpPr/>
          <p:nvPr/>
        </p:nvCxnSpPr>
        <p:spPr>
          <a:xfrm>
            <a:off x="1163398" y="3963314"/>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3398" y="5470838"/>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97711" y="4605865"/>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98608" y="5286172"/>
            <a:ext cx="0" cy="1846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81375" y="5286172"/>
            <a:ext cx="550151" cy="369332"/>
          </a:xfrm>
          <a:prstGeom prst="rect">
            <a:avLst/>
          </a:prstGeom>
          <a:noFill/>
        </p:spPr>
        <p:txBody>
          <a:bodyPr wrap="none" rtlCol="0">
            <a:spAutoFit/>
          </a:bodyPr>
          <a:lstStyle/>
          <a:p>
            <a:r>
              <a:rPr lang="en-US" dirty="0"/>
              <a:t>m/z</a:t>
            </a:r>
          </a:p>
        </p:txBody>
      </p:sp>
      <p:sp>
        <p:nvSpPr>
          <p:cNvPr id="24" name="TextBox 23"/>
          <p:cNvSpPr txBox="1"/>
          <p:nvPr/>
        </p:nvSpPr>
        <p:spPr>
          <a:xfrm>
            <a:off x="603225" y="3963314"/>
            <a:ext cx="434221" cy="369332"/>
          </a:xfrm>
          <a:prstGeom prst="rect">
            <a:avLst/>
          </a:prstGeom>
          <a:noFill/>
        </p:spPr>
        <p:txBody>
          <a:bodyPr wrap="none" rtlCol="0">
            <a:spAutoFit/>
          </a:bodyPr>
          <a:lstStyle/>
          <a:p>
            <a:r>
              <a:rPr lang="en-US" dirty="0" err="1"/>
              <a:t>int</a:t>
            </a:r>
            <a:endParaRPr lang="en-US" dirty="0"/>
          </a:p>
        </p:txBody>
      </p:sp>
      <p:cxnSp>
        <p:nvCxnSpPr>
          <p:cNvPr id="25" name="Straight Connector 24"/>
          <p:cNvCxnSpPr/>
          <p:nvPr/>
        </p:nvCxnSpPr>
        <p:spPr>
          <a:xfrm>
            <a:off x="3344655" y="4212380"/>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97711" y="3198213"/>
            <a:ext cx="0" cy="140765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862624" y="5800150"/>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1862624" y="5800150"/>
                <a:ext cx="375423" cy="369332"/>
              </a:xfrm>
              <a:prstGeom prst="rect">
                <a:avLst/>
              </a:prstGeom>
              <a:blipFill rotWithShape="0">
                <a:blip r:embed="rId2"/>
                <a:stretch>
                  <a:fillRect/>
                </a:stretch>
              </a:blipFill>
            </p:spPr>
            <p:txBody>
              <a:bodyPr/>
              <a:lstStyle/>
              <a:p>
                <a:r>
                  <a:rPr lang="en-US">
                    <a:noFill/>
                  </a:rPr>
                  <a:t> </a:t>
                </a:r>
              </a:p>
            </p:txBody>
          </p:sp>
        </mc:Fallback>
      </mc:AlternateContent>
      <p:cxnSp>
        <p:nvCxnSpPr>
          <p:cNvPr id="37" name="Straight Connector 36"/>
          <p:cNvCxnSpPr/>
          <p:nvPr/>
        </p:nvCxnSpPr>
        <p:spPr>
          <a:xfrm>
            <a:off x="2798608" y="3198213"/>
            <a:ext cx="0" cy="2087959"/>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875291" y="5793792"/>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875291" y="5793792"/>
                <a:ext cx="375423" cy="369332"/>
              </a:xfrm>
              <a:prstGeom prst="rect">
                <a:avLst/>
              </a:prstGeom>
              <a:blipFill rotWithShape="0">
                <a:blip r:embed="rId3"/>
                <a:stretch>
                  <a:fillRect/>
                </a:stretch>
              </a:blipFill>
            </p:spPr>
            <p:txBody>
              <a:bodyPr/>
              <a:lstStyle/>
              <a:p>
                <a:r>
                  <a:rPr lang="en-US">
                    <a:noFill/>
                  </a:rPr>
                  <a:t> </a:t>
                </a:r>
              </a:p>
            </p:txBody>
          </p:sp>
        </mc:Fallback>
      </mc:AlternateContent>
      <p:sp>
        <p:nvSpPr>
          <p:cNvPr id="5" name="Left Brace 4"/>
          <p:cNvSpPr/>
          <p:nvPr/>
        </p:nvSpPr>
        <p:spPr>
          <a:xfrm rot="16200000">
            <a:off x="1919948" y="5398389"/>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Left Brace 29"/>
          <p:cNvSpPr/>
          <p:nvPr/>
        </p:nvSpPr>
        <p:spPr>
          <a:xfrm rot="16200000">
            <a:off x="2946491" y="5424402"/>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8" name="Straight Connector 27"/>
          <p:cNvCxnSpPr/>
          <p:nvPr/>
        </p:nvCxnSpPr>
        <p:spPr>
          <a:xfrm>
            <a:off x="5093653" y="1740477"/>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93653" y="3248001"/>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27966" y="2383028"/>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716507" y="1989544"/>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011630" y="3063335"/>
            <a:ext cx="550151" cy="369332"/>
          </a:xfrm>
          <a:prstGeom prst="rect">
            <a:avLst/>
          </a:prstGeom>
          <a:noFill/>
        </p:spPr>
        <p:txBody>
          <a:bodyPr wrap="none" rtlCol="0">
            <a:spAutoFit/>
          </a:bodyPr>
          <a:lstStyle/>
          <a:p>
            <a:r>
              <a:rPr lang="en-US" dirty="0"/>
              <a:t>m/z</a:t>
            </a:r>
          </a:p>
        </p:txBody>
      </p:sp>
      <p:sp>
        <p:nvSpPr>
          <p:cNvPr id="41" name="TextBox 40"/>
          <p:cNvSpPr txBox="1"/>
          <p:nvPr/>
        </p:nvSpPr>
        <p:spPr>
          <a:xfrm>
            <a:off x="4533480" y="1740477"/>
            <a:ext cx="434221" cy="369332"/>
          </a:xfrm>
          <a:prstGeom prst="rect">
            <a:avLst/>
          </a:prstGeom>
          <a:noFill/>
        </p:spPr>
        <p:txBody>
          <a:bodyPr wrap="none" rtlCol="0">
            <a:spAutoFit/>
          </a:bodyPr>
          <a:lstStyle/>
          <a:p>
            <a:r>
              <a:rPr lang="en-US" dirty="0" err="1"/>
              <a:t>int</a:t>
            </a:r>
            <a:endParaRPr lang="en-US" dirty="0"/>
          </a:p>
        </p:txBody>
      </p:sp>
      <p:cxnSp>
        <p:nvCxnSpPr>
          <p:cNvPr id="42" name="Straight Connector 41"/>
          <p:cNvCxnSpPr/>
          <p:nvPr/>
        </p:nvCxnSpPr>
        <p:spPr>
          <a:xfrm>
            <a:off x="5093653" y="4013102"/>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093653" y="5520626"/>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27966" y="4655653"/>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28863" y="5335960"/>
            <a:ext cx="0" cy="1846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011630" y="5335960"/>
            <a:ext cx="550151" cy="369332"/>
          </a:xfrm>
          <a:prstGeom prst="rect">
            <a:avLst/>
          </a:prstGeom>
          <a:noFill/>
        </p:spPr>
        <p:txBody>
          <a:bodyPr wrap="none" rtlCol="0">
            <a:spAutoFit/>
          </a:bodyPr>
          <a:lstStyle/>
          <a:p>
            <a:r>
              <a:rPr lang="en-US" dirty="0"/>
              <a:t>m/z</a:t>
            </a:r>
          </a:p>
        </p:txBody>
      </p:sp>
      <p:sp>
        <p:nvSpPr>
          <p:cNvPr id="47" name="TextBox 46"/>
          <p:cNvSpPr txBox="1"/>
          <p:nvPr/>
        </p:nvSpPr>
        <p:spPr>
          <a:xfrm>
            <a:off x="4533480" y="4013102"/>
            <a:ext cx="434221" cy="369332"/>
          </a:xfrm>
          <a:prstGeom prst="rect">
            <a:avLst/>
          </a:prstGeom>
          <a:noFill/>
        </p:spPr>
        <p:txBody>
          <a:bodyPr wrap="none" rtlCol="0">
            <a:spAutoFit/>
          </a:bodyPr>
          <a:lstStyle/>
          <a:p>
            <a:r>
              <a:rPr lang="en-US" dirty="0" err="1"/>
              <a:t>int</a:t>
            </a:r>
            <a:endParaRPr lang="en-US" dirty="0"/>
          </a:p>
        </p:txBody>
      </p:sp>
      <p:cxnSp>
        <p:nvCxnSpPr>
          <p:cNvPr id="48" name="Straight Connector 47"/>
          <p:cNvCxnSpPr/>
          <p:nvPr/>
        </p:nvCxnSpPr>
        <p:spPr>
          <a:xfrm>
            <a:off x="7274910" y="4262168"/>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27966" y="3248001"/>
            <a:ext cx="522502" cy="227262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5792879" y="5849938"/>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5792879" y="5849938"/>
                <a:ext cx="375423" cy="369332"/>
              </a:xfrm>
              <a:prstGeom prst="rect">
                <a:avLst/>
              </a:prstGeom>
              <a:blipFill rotWithShape="0">
                <a:blip r:embed="rId4"/>
                <a:stretch>
                  <a:fillRect/>
                </a:stretch>
              </a:blipFill>
            </p:spPr>
            <p:txBody>
              <a:bodyPr/>
              <a:lstStyle/>
              <a:p>
                <a:r>
                  <a:rPr lang="en-US">
                    <a:noFill/>
                  </a:rPr>
                  <a:t> </a:t>
                </a:r>
              </a:p>
            </p:txBody>
          </p:sp>
        </mc:Fallback>
      </mc:AlternateContent>
      <p:cxnSp>
        <p:nvCxnSpPr>
          <p:cNvPr id="52" name="Straight Connector 51"/>
          <p:cNvCxnSpPr/>
          <p:nvPr/>
        </p:nvCxnSpPr>
        <p:spPr>
          <a:xfrm>
            <a:off x="6728863" y="3248001"/>
            <a:ext cx="0" cy="2087959"/>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6805546" y="5843580"/>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805546" y="5843580"/>
                <a:ext cx="375423" cy="369332"/>
              </a:xfrm>
              <a:prstGeom prst="rect">
                <a:avLst/>
              </a:prstGeom>
              <a:blipFill rotWithShape="0">
                <a:blip r:embed="rId5"/>
                <a:stretch>
                  <a:fillRect/>
                </a:stretch>
              </a:blipFill>
            </p:spPr>
            <p:txBody>
              <a:bodyPr/>
              <a:lstStyle/>
              <a:p>
                <a:r>
                  <a:rPr lang="en-US">
                    <a:noFill/>
                  </a:rPr>
                  <a:t> </a:t>
                </a:r>
              </a:p>
            </p:txBody>
          </p:sp>
        </mc:Fallback>
      </mc:AlternateContent>
      <p:sp>
        <p:nvSpPr>
          <p:cNvPr id="55" name="Left Brace 54"/>
          <p:cNvSpPr/>
          <p:nvPr/>
        </p:nvSpPr>
        <p:spPr>
          <a:xfrm rot="16200000">
            <a:off x="5850203" y="5448177"/>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6" name="Left Brace 55"/>
          <p:cNvSpPr/>
          <p:nvPr/>
        </p:nvSpPr>
        <p:spPr>
          <a:xfrm rot="16200000">
            <a:off x="6876746" y="5474190"/>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3" name="Title 1"/>
          <p:cNvSpPr txBox="1">
            <a:spLocks/>
          </p:cNvSpPr>
          <p:nvPr/>
        </p:nvSpPr>
        <p:spPr>
          <a:xfrm>
            <a:off x="457200" y="274638"/>
            <a:ext cx="770977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Matching Two MS/MS Spectra Analog Tolerant</a:t>
            </a:r>
          </a:p>
        </p:txBody>
      </p:sp>
      <p:sp>
        <p:nvSpPr>
          <p:cNvPr id="2" name="Footer Placeholder 1"/>
          <p:cNvSpPr>
            <a:spLocks noGrp="1"/>
          </p:cNvSpPr>
          <p:nvPr>
            <p:ph type="ftr" sz="quarter" idx="11"/>
          </p:nvPr>
        </p:nvSpPr>
        <p:spPr/>
        <p:txBody>
          <a:bodyPr/>
          <a:lstStyle/>
          <a:p>
            <a:r>
              <a:rPr lang="en-US" dirty="0" smtClean="0"/>
              <a:t>GNPS Tutorial Module 2 - Molecular Networking Overview</a:t>
            </a:r>
            <a:endParaRPr lang="en-US" dirty="0"/>
          </a:p>
        </p:txBody>
      </p:sp>
      <p:sp>
        <p:nvSpPr>
          <p:cNvPr id="3" name="Slide Number Placeholder 2"/>
          <p:cNvSpPr>
            <a:spLocks noGrp="1"/>
          </p:cNvSpPr>
          <p:nvPr>
            <p:ph type="sldNum" sz="quarter" idx="12"/>
          </p:nvPr>
        </p:nvSpPr>
        <p:spPr/>
        <p:txBody>
          <a:bodyPr/>
          <a:lstStyle/>
          <a:p>
            <a:fld id="{4CB6DF64-918B-0F46-A97E-09DDFEA08376}" type="slidenum">
              <a:rPr lang="en-US" smtClean="0"/>
              <a:t>7</a:t>
            </a:fld>
            <a:endParaRPr lang="en-US" dirty="0"/>
          </a:p>
        </p:txBody>
      </p:sp>
      <p:pic>
        <p:nvPicPr>
          <p:cNvPr id="49" name="Google Shape;203;p3"/>
          <p:cNvPicPr preferRelativeResize="0"/>
          <p:nvPr/>
        </p:nvPicPr>
        <p:blipFill rotWithShape="1">
          <a:blip r:embed="rId6">
            <a:alphaModFix/>
          </a:blip>
          <a:srcRect/>
          <a:stretch/>
        </p:blipFill>
        <p:spPr>
          <a:xfrm>
            <a:off x="196698" y="6332159"/>
            <a:ext cx="1090682" cy="389316"/>
          </a:xfrm>
          <a:prstGeom prst="rect">
            <a:avLst/>
          </a:prstGeom>
          <a:noFill/>
          <a:ln>
            <a:noFill/>
          </a:ln>
        </p:spPr>
      </p:pic>
    </p:spTree>
    <p:extLst>
      <p:ext uri="{BB962C8B-B14F-4D97-AF65-F5344CB8AC3E}">
        <p14:creationId xmlns:p14="http://schemas.microsoft.com/office/powerpoint/2010/main" val="14919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Connector 5"/>
          <p:cNvCxnSpPr/>
          <p:nvPr/>
        </p:nvCxnSpPr>
        <p:spPr>
          <a:xfrm>
            <a:off x="1163398" y="1690689"/>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3398" y="3198213"/>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7711" y="2333240"/>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6252" y="1939756"/>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81375" y="3013547"/>
            <a:ext cx="550151" cy="369332"/>
          </a:xfrm>
          <a:prstGeom prst="rect">
            <a:avLst/>
          </a:prstGeom>
          <a:noFill/>
        </p:spPr>
        <p:txBody>
          <a:bodyPr wrap="none" rtlCol="0">
            <a:spAutoFit/>
          </a:bodyPr>
          <a:lstStyle/>
          <a:p>
            <a:r>
              <a:rPr lang="en-US" dirty="0"/>
              <a:t>m/z</a:t>
            </a:r>
          </a:p>
        </p:txBody>
      </p:sp>
      <p:sp>
        <p:nvSpPr>
          <p:cNvPr id="18" name="TextBox 17"/>
          <p:cNvSpPr txBox="1"/>
          <p:nvPr/>
        </p:nvSpPr>
        <p:spPr>
          <a:xfrm>
            <a:off x="603225" y="1690689"/>
            <a:ext cx="434221" cy="369332"/>
          </a:xfrm>
          <a:prstGeom prst="rect">
            <a:avLst/>
          </a:prstGeom>
          <a:noFill/>
        </p:spPr>
        <p:txBody>
          <a:bodyPr wrap="none" rtlCol="0">
            <a:spAutoFit/>
          </a:bodyPr>
          <a:lstStyle/>
          <a:p>
            <a:r>
              <a:rPr lang="en-US" dirty="0" err="1"/>
              <a:t>int</a:t>
            </a:r>
            <a:endParaRPr lang="en-US" dirty="0"/>
          </a:p>
        </p:txBody>
      </p:sp>
      <p:cxnSp>
        <p:nvCxnSpPr>
          <p:cNvPr id="19" name="Straight Connector 18"/>
          <p:cNvCxnSpPr/>
          <p:nvPr/>
        </p:nvCxnSpPr>
        <p:spPr>
          <a:xfrm>
            <a:off x="1163398" y="3963314"/>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3398" y="5470838"/>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97711" y="4605865"/>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98608" y="5286172"/>
            <a:ext cx="0" cy="1846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81375" y="5286172"/>
            <a:ext cx="550151" cy="369332"/>
          </a:xfrm>
          <a:prstGeom prst="rect">
            <a:avLst/>
          </a:prstGeom>
          <a:noFill/>
        </p:spPr>
        <p:txBody>
          <a:bodyPr wrap="none" rtlCol="0">
            <a:spAutoFit/>
          </a:bodyPr>
          <a:lstStyle/>
          <a:p>
            <a:r>
              <a:rPr lang="en-US" dirty="0"/>
              <a:t>m/z</a:t>
            </a:r>
          </a:p>
        </p:txBody>
      </p:sp>
      <p:sp>
        <p:nvSpPr>
          <p:cNvPr id="24" name="TextBox 23"/>
          <p:cNvSpPr txBox="1"/>
          <p:nvPr/>
        </p:nvSpPr>
        <p:spPr>
          <a:xfrm>
            <a:off x="603225" y="3963314"/>
            <a:ext cx="434221" cy="369332"/>
          </a:xfrm>
          <a:prstGeom prst="rect">
            <a:avLst/>
          </a:prstGeom>
          <a:noFill/>
        </p:spPr>
        <p:txBody>
          <a:bodyPr wrap="none" rtlCol="0">
            <a:spAutoFit/>
          </a:bodyPr>
          <a:lstStyle/>
          <a:p>
            <a:r>
              <a:rPr lang="en-US" dirty="0" err="1"/>
              <a:t>int</a:t>
            </a:r>
            <a:endParaRPr lang="en-US" dirty="0"/>
          </a:p>
        </p:txBody>
      </p:sp>
      <p:cxnSp>
        <p:nvCxnSpPr>
          <p:cNvPr id="25" name="Straight Connector 24"/>
          <p:cNvCxnSpPr/>
          <p:nvPr/>
        </p:nvCxnSpPr>
        <p:spPr>
          <a:xfrm>
            <a:off x="3344655" y="4212380"/>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97711" y="3198213"/>
            <a:ext cx="0" cy="140765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862624" y="5800150"/>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1862624" y="5800150"/>
                <a:ext cx="375423" cy="369332"/>
              </a:xfrm>
              <a:prstGeom prst="rect">
                <a:avLst/>
              </a:prstGeom>
              <a:blipFill rotWithShape="0">
                <a:blip r:embed="rId2"/>
                <a:stretch>
                  <a:fillRect/>
                </a:stretch>
              </a:blipFill>
            </p:spPr>
            <p:txBody>
              <a:bodyPr/>
              <a:lstStyle/>
              <a:p>
                <a:r>
                  <a:rPr lang="en-US">
                    <a:noFill/>
                  </a:rPr>
                  <a:t> </a:t>
                </a:r>
              </a:p>
            </p:txBody>
          </p:sp>
        </mc:Fallback>
      </mc:AlternateContent>
      <p:cxnSp>
        <p:nvCxnSpPr>
          <p:cNvPr id="39" name="Straight Connector 38"/>
          <p:cNvCxnSpPr/>
          <p:nvPr/>
        </p:nvCxnSpPr>
        <p:spPr>
          <a:xfrm>
            <a:off x="2798607" y="3205433"/>
            <a:ext cx="546047" cy="1047256"/>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875291" y="5793792"/>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875291" y="5793792"/>
                <a:ext cx="375423" cy="369332"/>
              </a:xfrm>
              <a:prstGeom prst="rect">
                <a:avLst/>
              </a:prstGeom>
              <a:blipFill rotWithShape="0">
                <a:blip r:embed="rId3"/>
                <a:stretch>
                  <a:fillRect/>
                </a:stretch>
              </a:blipFill>
            </p:spPr>
            <p:txBody>
              <a:bodyPr/>
              <a:lstStyle/>
              <a:p>
                <a:r>
                  <a:rPr lang="en-US">
                    <a:noFill/>
                  </a:rPr>
                  <a:t> </a:t>
                </a:r>
              </a:p>
            </p:txBody>
          </p:sp>
        </mc:Fallback>
      </mc:AlternateContent>
      <p:sp>
        <p:nvSpPr>
          <p:cNvPr id="5" name="Left Brace 4"/>
          <p:cNvSpPr/>
          <p:nvPr/>
        </p:nvSpPr>
        <p:spPr>
          <a:xfrm rot="16200000">
            <a:off x="1919948" y="5398389"/>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Left Brace 29"/>
          <p:cNvSpPr/>
          <p:nvPr/>
        </p:nvSpPr>
        <p:spPr>
          <a:xfrm rot="16200000">
            <a:off x="2946491" y="5424402"/>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8" name="Straight Connector 27"/>
          <p:cNvCxnSpPr/>
          <p:nvPr/>
        </p:nvCxnSpPr>
        <p:spPr>
          <a:xfrm>
            <a:off x="5093653" y="1740477"/>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93653" y="3248001"/>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27966" y="2383028"/>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716507" y="1989544"/>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011630" y="3063335"/>
            <a:ext cx="550151" cy="369332"/>
          </a:xfrm>
          <a:prstGeom prst="rect">
            <a:avLst/>
          </a:prstGeom>
          <a:noFill/>
        </p:spPr>
        <p:txBody>
          <a:bodyPr wrap="none" rtlCol="0">
            <a:spAutoFit/>
          </a:bodyPr>
          <a:lstStyle/>
          <a:p>
            <a:r>
              <a:rPr lang="en-US" dirty="0"/>
              <a:t>m/z</a:t>
            </a:r>
          </a:p>
        </p:txBody>
      </p:sp>
      <p:sp>
        <p:nvSpPr>
          <p:cNvPr id="41" name="TextBox 40"/>
          <p:cNvSpPr txBox="1"/>
          <p:nvPr/>
        </p:nvSpPr>
        <p:spPr>
          <a:xfrm>
            <a:off x="4533480" y="1740477"/>
            <a:ext cx="434221" cy="369332"/>
          </a:xfrm>
          <a:prstGeom prst="rect">
            <a:avLst/>
          </a:prstGeom>
          <a:noFill/>
        </p:spPr>
        <p:txBody>
          <a:bodyPr wrap="none" rtlCol="0">
            <a:spAutoFit/>
          </a:bodyPr>
          <a:lstStyle/>
          <a:p>
            <a:r>
              <a:rPr lang="en-US" dirty="0" err="1"/>
              <a:t>int</a:t>
            </a:r>
            <a:endParaRPr lang="en-US" dirty="0"/>
          </a:p>
        </p:txBody>
      </p:sp>
      <p:cxnSp>
        <p:nvCxnSpPr>
          <p:cNvPr id="42" name="Straight Connector 41"/>
          <p:cNvCxnSpPr/>
          <p:nvPr/>
        </p:nvCxnSpPr>
        <p:spPr>
          <a:xfrm>
            <a:off x="5093653" y="4013102"/>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093653" y="5520626"/>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27966" y="4655653"/>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28863" y="5335960"/>
            <a:ext cx="0" cy="1846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011630" y="5335960"/>
            <a:ext cx="550151" cy="369332"/>
          </a:xfrm>
          <a:prstGeom prst="rect">
            <a:avLst/>
          </a:prstGeom>
          <a:noFill/>
        </p:spPr>
        <p:txBody>
          <a:bodyPr wrap="none" rtlCol="0">
            <a:spAutoFit/>
          </a:bodyPr>
          <a:lstStyle/>
          <a:p>
            <a:r>
              <a:rPr lang="en-US" dirty="0"/>
              <a:t>m/z</a:t>
            </a:r>
          </a:p>
        </p:txBody>
      </p:sp>
      <p:sp>
        <p:nvSpPr>
          <p:cNvPr id="47" name="TextBox 46"/>
          <p:cNvSpPr txBox="1"/>
          <p:nvPr/>
        </p:nvSpPr>
        <p:spPr>
          <a:xfrm>
            <a:off x="4533480" y="4013102"/>
            <a:ext cx="434221" cy="369332"/>
          </a:xfrm>
          <a:prstGeom prst="rect">
            <a:avLst/>
          </a:prstGeom>
          <a:noFill/>
        </p:spPr>
        <p:txBody>
          <a:bodyPr wrap="none" rtlCol="0">
            <a:spAutoFit/>
          </a:bodyPr>
          <a:lstStyle/>
          <a:p>
            <a:r>
              <a:rPr lang="en-US" dirty="0" err="1"/>
              <a:t>int</a:t>
            </a:r>
            <a:endParaRPr lang="en-US" dirty="0"/>
          </a:p>
        </p:txBody>
      </p:sp>
      <p:cxnSp>
        <p:nvCxnSpPr>
          <p:cNvPr id="48" name="Straight Connector 47"/>
          <p:cNvCxnSpPr/>
          <p:nvPr/>
        </p:nvCxnSpPr>
        <p:spPr>
          <a:xfrm>
            <a:off x="7274910" y="4262168"/>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27966" y="3248001"/>
            <a:ext cx="522502" cy="227262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5792879" y="5849938"/>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5792879" y="5849938"/>
                <a:ext cx="375423" cy="369332"/>
              </a:xfrm>
              <a:prstGeom prst="rect">
                <a:avLst/>
              </a:prstGeom>
              <a:blipFill rotWithShape="0">
                <a:blip r:embed="rId4"/>
                <a:stretch>
                  <a:fillRect/>
                </a:stretch>
              </a:blipFill>
            </p:spPr>
            <p:txBody>
              <a:bodyPr/>
              <a:lstStyle/>
              <a:p>
                <a:r>
                  <a:rPr lang="en-US">
                    <a:noFill/>
                  </a:rPr>
                  <a:t> </a:t>
                </a:r>
              </a:p>
            </p:txBody>
          </p:sp>
        </mc:Fallback>
      </mc:AlternateContent>
      <p:cxnSp>
        <p:nvCxnSpPr>
          <p:cNvPr id="53" name="Straight Connector 52"/>
          <p:cNvCxnSpPr/>
          <p:nvPr/>
        </p:nvCxnSpPr>
        <p:spPr>
          <a:xfrm>
            <a:off x="6728862" y="3255221"/>
            <a:ext cx="546047" cy="1047256"/>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6805546" y="5843580"/>
                <a:ext cx="375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805546" y="5843580"/>
                <a:ext cx="375423" cy="369332"/>
              </a:xfrm>
              <a:prstGeom prst="rect">
                <a:avLst/>
              </a:prstGeom>
              <a:blipFill rotWithShape="0">
                <a:blip r:embed="rId5"/>
                <a:stretch>
                  <a:fillRect/>
                </a:stretch>
              </a:blipFill>
            </p:spPr>
            <p:txBody>
              <a:bodyPr/>
              <a:lstStyle/>
              <a:p>
                <a:r>
                  <a:rPr lang="en-US">
                    <a:noFill/>
                  </a:rPr>
                  <a:t> </a:t>
                </a:r>
              </a:p>
            </p:txBody>
          </p:sp>
        </mc:Fallback>
      </mc:AlternateContent>
      <p:sp>
        <p:nvSpPr>
          <p:cNvPr id="55" name="Left Brace 54"/>
          <p:cNvSpPr/>
          <p:nvPr/>
        </p:nvSpPr>
        <p:spPr>
          <a:xfrm rot="16200000">
            <a:off x="5850203" y="5448177"/>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6" name="Left Brace 55"/>
          <p:cNvSpPr/>
          <p:nvPr/>
        </p:nvSpPr>
        <p:spPr>
          <a:xfrm rot="16200000">
            <a:off x="6876746" y="5474190"/>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9" name="Title 1"/>
          <p:cNvSpPr txBox="1">
            <a:spLocks/>
          </p:cNvSpPr>
          <p:nvPr/>
        </p:nvSpPr>
        <p:spPr>
          <a:xfrm>
            <a:off x="457200" y="274638"/>
            <a:ext cx="770977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Matching Two MS/MS Spectra </a:t>
            </a:r>
            <a:r>
              <a:rPr lang="en-US" sz="4000" dirty="0" smtClean="0"/>
              <a:t>Analog </a:t>
            </a:r>
            <a:r>
              <a:rPr lang="en-US" sz="4000" dirty="0"/>
              <a:t>T</a:t>
            </a:r>
            <a:r>
              <a:rPr lang="en-US" sz="4000" dirty="0" smtClean="0"/>
              <a:t>olerant</a:t>
            </a:r>
            <a:endParaRPr lang="en-US" sz="4000" dirty="0"/>
          </a:p>
        </p:txBody>
      </p:sp>
      <p:sp>
        <p:nvSpPr>
          <p:cNvPr id="2" name="Footer Placeholder 1"/>
          <p:cNvSpPr>
            <a:spLocks noGrp="1"/>
          </p:cNvSpPr>
          <p:nvPr>
            <p:ph type="ftr" sz="quarter" idx="11"/>
          </p:nvPr>
        </p:nvSpPr>
        <p:spPr/>
        <p:txBody>
          <a:bodyPr/>
          <a:lstStyle/>
          <a:p>
            <a:r>
              <a:rPr lang="en-US" smtClean="0"/>
              <a:t>GNPS Tutorial Module 2 - Molecular Networking Overview</a:t>
            </a:r>
            <a:endParaRPr lang="en-US"/>
          </a:p>
        </p:txBody>
      </p:sp>
      <p:sp>
        <p:nvSpPr>
          <p:cNvPr id="3" name="Slide Number Placeholder 2"/>
          <p:cNvSpPr>
            <a:spLocks noGrp="1"/>
          </p:cNvSpPr>
          <p:nvPr>
            <p:ph type="sldNum" sz="quarter" idx="12"/>
          </p:nvPr>
        </p:nvSpPr>
        <p:spPr/>
        <p:txBody>
          <a:bodyPr/>
          <a:lstStyle/>
          <a:p>
            <a:fld id="{4CB6DF64-918B-0F46-A97E-09DDFEA08376}" type="slidenum">
              <a:rPr lang="en-US" smtClean="0"/>
              <a:t>8</a:t>
            </a:fld>
            <a:endParaRPr lang="en-US" dirty="0"/>
          </a:p>
        </p:txBody>
      </p:sp>
      <p:pic>
        <p:nvPicPr>
          <p:cNvPr id="52" name="Google Shape;203;p3"/>
          <p:cNvPicPr preferRelativeResize="0"/>
          <p:nvPr/>
        </p:nvPicPr>
        <p:blipFill rotWithShape="1">
          <a:blip r:embed="rId6">
            <a:alphaModFix/>
          </a:blip>
          <a:srcRect/>
          <a:stretch/>
        </p:blipFill>
        <p:spPr>
          <a:xfrm>
            <a:off x="196698" y="6332159"/>
            <a:ext cx="1090682" cy="389316"/>
          </a:xfrm>
          <a:prstGeom prst="rect">
            <a:avLst/>
          </a:prstGeom>
          <a:noFill/>
          <a:ln>
            <a:noFill/>
          </a:ln>
        </p:spPr>
      </p:pic>
    </p:spTree>
    <p:extLst>
      <p:ext uri="{BB962C8B-B14F-4D97-AF65-F5344CB8AC3E}">
        <p14:creationId xmlns:p14="http://schemas.microsoft.com/office/powerpoint/2010/main" val="3698061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7244" cy="1143000"/>
          </a:xfrm>
        </p:spPr>
        <p:txBody>
          <a:bodyPr>
            <a:normAutofit fontScale="90000"/>
          </a:bodyPr>
          <a:lstStyle/>
          <a:p>
            <a:r>
              <a:rPr lang="en-US" dirty="0"/>
              <a:t>Matching Two MS/MS Spectra Analog Tolerant</a:t>
            </a:r>
          </a:p>
        </p:txBody>
      </p:sp>
      <p:cxnSp>
        <p:nvCxnSpPr>
          <p:cNvPr id="6" name="Straight Connector 5"/>
          <p:cNvCxnSpPr/>
          <p:nvPr/>
        </p:nvCxnSpPr>
        <p:spPr>
          <a:xfrm>
            <a:off x="1163398" y="1690689"/>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3398" y="3198213"/>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7711" y="2333240"/>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86252" y="1939756"/>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81375" y="3013547"/>
            <a:ext cx="550151" cy="369332"/>
          </a:xfrm>
          <a:prstGeom prst="rect">
            <a:avLst/>
          </a:prstGeom>
          <a:noFill/>
        </p:spPr>
        <p:txBody>
          <a:bodyPr wrap="none" rtlCol="0">
            <a:spAutoFit/>
          </a:bodyPr>
          <a:lstStyle/>
          <a:p>
            <a:r>
              <a:rPr lang="en-US" dirty="0"/>
              <a:t>m/z</a:t>
            </a:r>
          </a:p>
        </p:txBody>
      </p:sp>
      <p:sp>
        <p:nvSpPr>
          <p:cNvPr id="18" name="TextBox 17"/>
          <p:cNvSpPr txBox="1"/>
          <p:nvPr/>
        </p:nvSpPr>
        <p:spPr>
          <a:xfrm>
            <a:off x="603225" y="1690689"/>
            <a:ext cx="434221" cy="369332"/>
          </a:xfrm>
          <a:prstGeom prst="rect">
            <a:avLst/>
          </a:prstGeom>
          <a:noFill/>
        </p:spPr>
        <p:txBody>
          <a:bodyPr wrap="none" rtlCol="0">
            <a:spAutoFit/>
          </a:bodyPr>
          <a:lstStyle/>
          <a:p>
            <a:r>
              <a:rPr lang="en-US" dirty="0" err="1"/>
              <a:t>int</a:t>
            </a:r>
            <a:endParaRPr lang="en-US" dirty="0"/>
          </a:p>
        </p:txBody>
      </p:sp>
      <p:cxnSp>
        <p:nvCxnSpPr>
          <p:cNvPr id="19" name="Straight Connector 18"/>
          <p:cNvCxnSpPr/>
          <p:nvPr/>
        </p:nvCxnSpPr>
        <p:spPr>
          <a:xfrm>
            <a:off x="1163398" y="3963314"/>
            <a:ext cx="0" cy="150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3398" y="5470838"/>
            <a:ext cx="2833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97711" y="4605865"/>
            <a:ext cx="0" cy="86497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98608" y="5286172"/>
            <a:ext cx="0" cy="1846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81375" y="5286172"/>
            <a:ext cx="550151" cy="369332"/>
          </a:xfrm>
          <a:prstGeom prst="rect">
            <a:avLst/>
          </a:prstGeom>
          <a:noFill/>
        </p:spPr>
        <p:txBody>
          <a:bodyPr wrap="none" rtlCol="0">
            <a:spAutoFit/>
          </a:bodyPr>
          <a:lstStyle/>
          <a:p>
            <a:r>
              <a:rPr lang="en-US" dirty="0"/>
              <a:t>m/z</a:t>
            </a:r>
          </a:p>
        </p:txBody>
      </p:sp>
      <p:sp>
        <p:nvSpPr>
          <p:cNvPr id="24" name="TextBox 23"/>
          <p:cNvSpPr txBox="1"/>
          <p:nvPr/>
        </p:nvSpPr>
        <p:spPr>
          <a:xfrm>
            <a:off x="603225" y="3963314"/>
            <a:ext cx="434221" cy="369332"/>
          </a:xfrm>
          <a:prstGeom prst="rect">
            <a:avLst/>
          </a:prstGeom>
          <a:noFill/>
        </p:spPr>
        <p:txBody>
          <a:bodyPr wrap="none" rtlCol="0">
            <a:spAutoFit/>
          </a:bodyPr>
          <a:lstStyle/>
          <a:p>
            <a:r>
              <a:rPr lang="en-US" dirty="0" err="1"/>
              <a:t>int</a:t>
            </a:r>
            <a:endParaRPr lang="en-US" dirty="0"/>
          </a:p>
        </p:txBody>
      </p:sp>
      <p:cxnSp>
        <p:nvCxnSpPr>
          <p:cNvPr id="25" name="Straight Connector 24"/>
          <p:cNvCxnSpPr/>
          <p:nvPr/>
        </p:nvCxnSpPr>
        <p:spPr>
          <a:xfrm>
            <a:off x="3344655" y="4212380"/>
            <a:ext cx="12356" cy="125845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49081" y="2226148"/>
            <a:ext cx="1848006" cy="369332"/>
          </a:xfrm>
          <a:prstGeom prst="rect">
            <a:avLst/>
          </a:prstGeom>
          <a:noFill/>
        </p:spPr>
        <p:txBody>
          <a:bodyPr wrap="none" rtlCol="0">
            <a:spAutoFit/>
          </a:bodyPr>
          <a:lstStyle/>
          <a:p>
            <a:r>
              <a:rPr lang="en-US" dirty="0"/>
              <a:t>Precursor m/z = B</a:t>
            </a:r>
          </a:p>
        </p:txBody>
      </p:sp>
      <mc:AlternateContent xmlns:mc="http://schemas.openxmlformats.org/markup-compatibility/2006" xmlns:a14="http://schemas.microsoft.com/office/drawing/2010/main">
        <mc:Choice Requires="a14">
          <p:sp>
            <p:nvSpPr>
              <p:cNvPr id="29" name="TextBox 28"/>
              <p:cNvSpPr txBox="1"/>
              <p:nvPr/>
            </p:nvSpPr>
            <p:spPr>
              <a:xfrm>
                <a:off x="6549081" y="4729432"/>
                <a:ext cx="2207079" cy="369332"/>
              </a:xfrm>
              <a:prstGeom prst="rect">
                <a:avLst/>
              </a:prstGeom>
              <a:noFill/>
            </p:spPr>
            <p:txBody>
              <a:bodyPr wrap="none" rtlCol="0">
                <a:spAutoFit/>
              </a:bodyPr>
              <a:lstStyle/>
              <a:p>
                <a:r>
                  <a:rPr lang="en-US" dirty="0"/>
                  <a:t>Precursor m/z = B + </a:t>
                </a:r>
                <a14:m>
                  <m:oMath xmlns:m="http://schemas.openxmlformats.org/officeDocument/2006/math">
                    <m:r>
                      <m:rPr>
                        <m:sty m:val="p"/>
                      </m:rPr>
                      <a:rPr lang="en-US" b="0" i="0" smtClean="0">
                        <a:latin typeface="Cambria Math" panose="02040503050406030204" pitchFamily="18" charset="0"/>
                      </a:rPr>
                      <m:t>Δ</m:t>
                    </m:r>
                  </m:oMath>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549081" y="4729432"/>
                <a:ext cx="2207079" cy="369332"/>
              </a:xfrm>
              <a:prstGeom prst="rect">
                <a:avLst/>
              </a:prstGeom>
              <a:blipFill rotWithShape="0">
                <a:blip r:embed="rId2"/>
                <a:stretch>
                  <a:fillRect l="-2210" t="-10000" b="-26667"/>
                </a:stretch>
              </a:blipFill>
            </p:spPr>
            <p:txBody>
              <a:bodyPr/>
              <a:lstStyle/>
              <a:p>
                <a:r>
                  <a:rPr lang="en-US">
                    <a:noFill/>
                  </a:rPr>
                  <a:t> </a:t>
                </a:r>
              </a:p>
            </p:txBody>
          </p:sp>
        </mc:Fallback>
      </mc:AlternateContent>
      <p:cxnSp>
        <p:nvCxnSpPr>
          <p:cNvPr id="31" name="Straight Connector 30"/>
          <p:cNvCxnSpPr/>
          <p:nvPr/>
        </p:nvCxnSpPr>
        <p:spPr>
          <a:xfrm>
            <a:off x="1797711" y="3198213"/>
            <a:ext cx="0" cy="140765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797711" y="3198213"/>
            <a:ext cx="522502" cy="227262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887435" y="58001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1887435" y="5800150"/>
                <a:ext cx="386644" cy="369332"/>
              </a:xfrm>
              <a:prstGeom prst="rect">
                <a:avLst/>
              </a:prstGeom>
              <a:blipFill>
                <a:blip r:embed="rId3"/>
                <a:stretch>
                  <a:fillRect/>
                </a:stretch>
              </a:blipFill>
            </p:spPr>
            <p:txBody>
              <a:bodyPr/>
              <a:lstStyle/>
              <a:p>
                <a:r>
                  <a:rPr lang="en-US">
                    <a:noFill/>
                  </a:rPr>
                  <a:t> </a:t>
                </a:r>
              </a:p>
            </p:txBody>
          </p:sp>
        </mc:Fallback>
      </mc:AlternateContent>
      <p:cxnSp>
        <p:nvCxnSpPr>
          <p:cNvPr id="37" name="Straight Connector 36"/>
          <p:cNvCxnSpPr/>
          <p:nvPr/>
        </p:nvCxnSpPr>
        <p:spPr>
          <a:xfrm>
            <a:off x="2798608" y="3198213"/>
            <a:ext cx="0" cy="2087959"/>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2798607" y="3205433"/>
            <a:ext cx="546047" cy="1047256"/>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900102" y="5793792"/>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900102" y="5793792"/>
                <a:ext cx="386644" cy="369332"/>
              </a:xfrm>
              <a:prstGeom prst="rect">
                <a:avLst/>
              </a:prstGeom>
              <a:blipFill>
                <a:blip r:embed="rId4"/>
                <a:stretch>
                  <a:fillRect/>
                </a:stretch>
              </a:blipFill>
            </p:spPr>
            <p:txBody>
              <a:bodyPr/>
              <a:lstStyle/>
              <a:p>
                <a:r>
                  <a:rPr lang="en-US">
                    <a:noFill/>
                  </a:rPr>
                  <a:t> </a:t>
                </a:r>
              </a:p>
            </p:txBody>
          </p:sp>
        </mc:Fallback>
      </mc:AlternateContent>
      <p:sp>
        <p:nvSpPr>
          <p:cNvPr id="42" name="TextBox 41"/>
          <p:cNvSpPr txBox="1"/>
          <p:nvPr/>
        </p:nvSpPr>
        <p:spPr>
          <a:xfrm>
            <a:off x="4647689" y="3458796"/>
            <a:ext cx="4250074" cy="369332"/>
          </a:xfrm>
          <a:prstGeom prst="rect">
            <a:avLst/>
          </a:prstGeom>
          <a:noFill/>
        </p:spPr>
        <p:txBody>
          <a:bodyPr wrap="none" rtlCol="0">
            <a:spAutoFit/>
          </a:bodyPr>
          <a:lstStyle/>
          <a:p>
            <a:r>
              <a:rPr lang="en-US" dirty="0"/>
              <a:t>Maximize Score over all possible alignments</a:t>
            </a:r>
          </a:p>
        </p:txBody>
      </p:sp>
      <p:sp>
        <p:nvSpPr>
          <p:cNvPr id="5" name="Left Brace 4"/>
          <p:cNvSpPr/>
          <p:nvPr/>
        </p:nvSpPr>
        <p:spPr>
          <a:xfrm rot="16200000">
            <a:off x="1944759" y="5398389"/>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Left Brace 29"/>
          <p:cNvSpPr/>
          <p:nvPr/>
        </p:nvSpPr>
        <p:spPr>
          <a:xfrm rot="16200000">
            <a:off x="2971302" y="5424402"/>
            <a:ext cx="233022" cy="477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smtClean="0"/>
              <a:t>GNPS Tutorial Module 2 - Molecular Networking Overview</a:t>
            </a:r>
            <a:endParaRPr lang="en-US" dirty="0"/>
          </a:p>
        </p:txBody>
      </p:sp>
      <p:sp>
        <p:nvSpPr>
          <p:cNvPr id="8" name="Slide Number Placeholder 7"/>
          <p:cNvSpPr>
            <a:spLocks noGrp="1"/>
          </p:cNvSpPr>
          <p:nvPr>
            <p:ph type="sldNum" sz="quarter" idx="12"/>
          </p:nvPr>
        </p:nvSpPr>
        <p:spPr/>
        <p:txBody>
          <a:bodyPr/>
          <a:lstStyle/>
          <a:p>
            <a:fld id="{4CB6DF64-918B-0F46-A97E-09DDFEA08376}" type="slidenum">
              <a:rPr lang="en-US" smtClean="0"/>
              <a:t>9</a:t>
            </a:fld>
            <a:endParaRPr lang="en-US"/>
          </a:p>
        </p:txBody>
      </p:sp>
      <p:pic>
        <p:nvPicPr>
          <p:cNvPr id="32" name="Google Shape;203;p3"/>
          <p:cNvPicPr preferRelativeResize="0"/>
          <p:nvPr/>
        </p:nvPicPr>
        <p:blipFill rotWithShape="1">
          <a:blip r:embed="rId5">
            <a:alphaModFix/>
          </a:blip>
          <a:srcRect/>
          <a:stretch/>
        </p:blipFill>
        <p:spPr>
          <a:xfrm>
            <a:off x="196698" y="6332159"/>
            <a:ext cx="1090682" cy="389316"/>
          </a:xfrm>
          <a:prstGeom prst="rect">
            <a:avLst/>
          </a:prstGeom>
          <a:noFill/>
          <a:ln>
            <a:noFill/>
          </a:ln>
        </p:spPr>
      </p:pic>
    </p:spTree>
    <p:extLst>
      <p:ext uri="{BB962C8B-B14F-4D97-AF65-F5344CB8AC3E}">
        <p14:creationId xmlns:p14="http://schemas.microsoft.com/office/powerpoint/2010/main" val="2064448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36976</TotalTime>
  <Words>1259</Words>
  <Application>Microsoft Macintosh PowerPoint</Application>
  <PresentationFormat>On-screen Show (4:3)</PresentationFormat>
  <Paragraphs>203</Paragraphs>
  <Slides>13</Slides>
  <Notes>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Cambria Math</vt:lpstr>
      <vt:lpstr>Helvetica</vt:lpstr>
      <vt:lpstr>Helvetica Neue</vt:lpstr>
      <vt:lpstr>ＭＳ Ｐゴシック</vt:lpstr>
      <vt:lpstr>ＭＳ 明朝</vt:lpstr>
      <vt:lpstr>Arial</vt:lpstr>
      <vt:lpstr>Office Theme</vt:lpstr>
      <vt:lpstr>PowerPoint Presentation</vt:lpstr>
      <vt:lpstr>PowerPoint Presentation</vt:lpstr>
      <vt:lpstr>PowerPoint Presentation</vt:lpstr>
      <vt:lpstr>PowerPoint Presentation</vt:lpstr>
      <vt:lpstr>PowerPoint Presentation</vt:lpstr>
      <vt:lpstr>Matching Two MS/MS Spectra Analog Tolerant</vt:lpstr>
      <vt:lpstr>PowerPoint Presentation</vt:lpstr>
      <vt:lpstr>PowerPoint Presentation</vt:lpstr>
      <vt:lpstr>Matching Two MS/MS Spectra Analog Tolerant</vt:lpstr>
      <vt:lpstr>PowerPoint Presentation</vt:lpstr>
      <vt:lpstr>PowerPoint Presentation</vt:lpstr>
      <vt:lpstr>PowerPoint Presentation</vt:lpstr>
      <vt:lpstr>Discovering New Molecules with Molecular Networking</vt:lpstr>
    </vt:vector>
  </TitlesOfParts>
  <Company>UCSD</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Quinn</dc:creator>
  <cp:lastModifiedBy>Ming Wang</cp:lastModifiedBy>
  <cp:revision>275</cp:revision>
  <dcterms:created xsi:type="dcterms:W3CDTF">2016-06-07T18:04:52Z</dcterms:created>
  <dcterms:modified xsi:type="dcterms:W3CDTF">2019-07-05T20:41:32Z</dcterms:modified>
</cp:coreProperties>
</file>